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notesMasterIdLst>
    <p:notesMasterId r:id="rId34"/>
  </p:notesMasterIdLst>
  <p:sldIdLst>
    <p:sldId id="769" r:id="rId3"/>
    <p:sldId id="315" r:id="rId4"/>
    <p:sldId id="257" r:id="rId5"/>
    <p:sldId id="258" r:id="rId6"/>
    <p:sldId id="31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770" r:id="rId19"/>
    <p:sldId id="318" r:id="rId20"/>
    <p:sldId id="319" r:id="rId21"/>
    <p:sldId id="773" r:id="rId22"/>
    <p:sldId id="344" r:id="rId23"/>
    <p:sldId id="320" r:id="rId24"/>
    <p:sldId id="329" r:id="rId25"/>
    <p:sldId id="345" r:id="rId26"/>
    <p:sldId id="346" r:id="rId27"/>
    <p:sldId id="347" r:id="rId28"/>
    <p:sldId id="348" r:id="rId29"/>
    <p:sldId id="774" r:id="rId30"/>
    <p:sldId id="775" r:id="rId31"/>
    <p:sldId id="776" r:id="rId32"/>
    <p:sldId id="777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/>
    <p:restoredTop sz="94637"/>
  </p:normalViewPr>
  <p:slideViewPr>
    <p:cSldViewPr snapToGrid="0" snapToObjects="1">
      <p:cViewPr varScale="1">
        <p:scale>
          <a:sx n="116" d="100"/>
          <a:sy n="116" d="100"/>
        </p:scale>
        <p:origin x="-35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21C09-D6C7-D948-9EFC-1B3585A6D8F2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8E2B0-B5CB-D040-BD1A-8BF09737EC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794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xmlns="" id="{A1164822-2706-FE47-826F-EEA3313CD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xmlns="" id="{506B218E-7F91-0847-926F-79D97E4A59D9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353719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xmlns="" id="{14FE62D9-8B0E-CE45-8F8B-6D48DB7FC83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62100" y="-10002838"/>
            <a:ext cx="28525788" cy="21394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xmlns="" id="{06135A01-C358-D849-8891-823CD96CEA0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238857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xmlns="" id="{F2DBB401-3CF0-014B-B7CA-FD8964356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xmlns="" id="{BA442854-180A-F142-A1CC-127E0079743A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425840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xmlns="" id="{97297546-87B7-9641-82AC-25E9F1E8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xmlns="" id="{489363D5-80FF-584E-872B-EFC7ABEC97A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478547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xmlns="" id="{0C3402D8-77B8-664E-9129-D6DDD0B9E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xmlns="" id="{D65C3D23-46A8-5D4C-844B-8348059EADB9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104948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xmlns="" id="{53141502-7003-7C4F-922A-6607B65CE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xmlns="" id="{6DCD3B77-717B-3043-8A30-0E7AF6CC2ED2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62498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xmlns="" id="{4909AC08-0D6F-2D46-8A98-F2B80833D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xmlns="" id="{2D2B7324-985A-9E4D-ADA4-815FB7F81F5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73287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3E28BAA6-4740-6A4F-9EA1-CFAC69AEF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CE3E53-9C03-FC47-A1AB-D88135624E3C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24579" name="Slide Image Placeholder 1">
            <a:extLst>
              <a:ext uri="{FF2B5EF4-FFF2-40B4-BE49-F238E27FC236}">
                <a16:creationId xmlns:a16="http://schemas.microsoft.com/office/drawing/2014/main" xmlns="" id="{ED560E61-1B89-D347-9C0A-60CCC8FE59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>
            <a:extLst>
              <a:ext uri="{FF2B5EF4-FFF2-40B4-BE49-F238E27FC236}">
                <a16:creationId xmlns:a16="http://schemas.microsoft.com/office/drawing/2014/main" xmlns="" id="{BC2A12DF-416A-8A48-BF4A-4410C1770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4581" name="Slide Number Placeholder 3">
            <a:extLst>
              <a:ext uri="{FF2B5EF4-FFF2-40B4-BE49-F238E27FC236}">
                <a16:creationId xmlns:a16="http://schemas.microsoft.com/office/drawing/2014/main" xmlns="" id="{76D5E40D-911E-0B44-B886-E7ADB77DCF3D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1874642-CF7E-B447-B401-64D0D6797FF3}" type="slidenum">
              <a:rPr lang="en-US" altLang="en-US">
                <a:latin typeface="Book Antiqua" panose="02040602050305030304" pitchFamily="18" charset="0"/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43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xmlns="" id="{42A07B14-5F3F-3C40-9128-1616C1EC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xmlns="" id="{0F8AB886-72FC-154F-8EDD-600190834012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417323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xmlns="" id="{D1285277-813C-7C46-A923-D536584A7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xmlns="" id="{125ED68D-AE55-0F46-8D01-CAF8FC77A5C2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494236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xmlns="" id="{4B96CFAE-E804-644F-9EC1-7B44E2E51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794875"/>
            <a:ext cx="1588" cy="20981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xmlns="" id="{3D441ED4-1FC3-EC47-9700-0AD6123DE52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47318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xmlns="" id="{4FFA5B78-AE25-C54C-83EA-016A0D75A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794875"/>
            <a:ext cx="1588" cy="20981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xmlns="" id="{4AC30CE9-01E6-0C4E-88E6-6CB6A558BDD7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699001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xmlns="" id="{B5836C17-E787-D142-914E-42BCB0A75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01238"/>
            <a:ext cx="1588" cy="211931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xmlns="" id="{86758D91-C53B-CB40-9CA4-860E58BE6E3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70887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xmlns="" id="{ACD60B02-809E-A94A-94D8-F556034C078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9016663" y="-10002838"/>
            <a:ext cx="38034913" cy="21394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xmlns="" id="{2B0DA3ED-22AF-3540-A6CD-6684DD564F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77378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F23ED8F-99B8-D342-BA80-2F1D6176BCD4}"/>
              </a:ext>
            </a:extLst>
          </p:cNvPr>
          <p:cNvSpPr/>
          <p:nvPr/>
        </p:nvSpPr>
        <p:spPr>
          <a:xfrm>
            <a:off x="1771651" y="1295401"/>
            <a:ext cx="8648700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None/>
              <a:defRPr/>
            </a:pPr>
            <a:endParaRPr lang="it-IT" sz="3200">
              <a:solidFill>
                <a:srgbClr val="595959"/>
              </a:solidFill>
              <a:latin typeface="News Gothic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75847E0-A0E4-0244-B2FF-C60BA52E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FCA3F06-B7C7-1642-A845-EB87F8D3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A8650EA-E7A8-5849-A0AF-0792AB82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90FD-6BED-B842-A015-36ABD0EDE25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9740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CC67E95-5006-7440-82BE-A11B2DE1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E49F857-A2D4-D74A-9147-633EE868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3EFA9B1-1BC6-174A-AD97-2F8FCCBB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24F0-C29B-6146-9D70-3CA96B5B3D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80352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762403-1EE0-1749-82E6-B6E1B466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55C6DD-0649-A349-B81F-10B1AF6E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3EC639-8DB3-7A4B-B85F-B55A4A01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9CE9-D043-D94E-89BA-C0495CEC20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01796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CED169-727C-A74A-9CD6-AD5C92F4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0E5020-B836-B441-9FD6-2C6B3637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7E866C-7790-774C-9EE2-1B2F2C13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76AA-05F5-3540-8C48-8DC15D0001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621674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54B297-1A53-A244-A917-D6C099B489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8ED6-3226-AB4D-BC48-3E1B068A7CC0}" type="datetime1">
              <a:rPr lang="it-IT" altLang="it-IT"/>
              <a:pPr>
                <a:defRPr/>
              </a:pPr>
              <a:t>31/05/2021</a:t>
            </a:fld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45E037-9D35-CD4E-B9E2-B8C32D33E2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5C3CD9-F7E6-CE4F-88E4-9D925D53DA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7409-9EC7-CB45-8D9D-A2C4B27156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5033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66104" indent="-366104">
              <a:lnSpc>
                <a:spcPct val="120000"/>
              </a:lnSpc>
              <a:spcBef>
                <a:spcPts val="3234"/>
              </a:spcBef>
              <a:defRPr sz="3234"/>
            </a:lvl1pPr>
            <a:lvl2pPr marL="732208" indent="-366104">
              <a:lnSpc>
                <a:spcPct val="120000"/>
              </a:lnSpc>
              <a:spcBef>
                <a:spcPts val="3234"/>
              </a:spcBef>
              <a:defRPr sz="3234"/>
            </a:lvl2pPr>
            <a:lvl3pPr marL="1098313" indent="-366104">
              <a:lnSpc>
                <a:spcPct val="120000"/>
              </a:lnSpc>
              <a:spcBef>
                <a:spcPts val="3234"/>
              </a:spcBef>
              <a:defRPr sz="3234"/>
            </a:lvl3pPr>
            <a:lvl4pPr marL="1464417" indent="-366104">
              <a:lnSpc>
                <a:spcPct val="120000"/>
              </a:lnSpc>
              <a:spcBef>
                <a:spcPts val="3234"/>
              </a:spcBef>
              <a:defRPr sz="3234"/>
            </a:lvl4pPr>
            <a:lvl5pPr marL="1830521" indent="-366104">
              <a:lnSpc>
                <a:spcPct val="120000"/>
              </a:lnSpc>
              <a:spcBef>
                <a:spcPts val="3234"/>
              </a:spcBef>
              <a:defRPr sz="3234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>
            <a:extLst>
              <a:ext uri="{FF2B5EF4-FFF2-40B4-BE49-F238E27FC236}">
                <a16:creationId xmlns:a16="http://schemas.microsoft.com/office/drawing/2014/main" xmlns="" id="{1965F0EB-769E-C54D-9720-2059C0C1DC95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D8D4-4FFB-504F-90F3-757637F342CC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418971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16B4180-A46D-1146-83F9-C734AF8E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B13F6D9-05AD-3C42-97AE-38A18006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63D4870-F5C4-8740-A657-063D90FC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EEAF0-79D5-7C4C-857C-4DD3D8B3C0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457457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4477" y="373379"/>
            <a:ext cx="11175999" cy="266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4477" y="625898"/>
            <a:ext cx="11175999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xmlns="" id="{43B13530-7C10-2D47-8607-612E2A6763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85F6400-74EC-7747-8A90-F05665DEF3F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xmlns="" id="{D24394CF-0098-4249-831F-5C3C45F5C1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118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o diapositiva">
            <a:extLst>
              <a:ext uri="{FF2B5EF4-FFF2-40B4-BE49-F238E27FC236}">
                <a16:creationId xmlns:a16="http://schemas.microsoft.com/office/drawing/2014/main" xmlns="" id="{7FC6C604-3EFB-3144-9D63-55E84D92CB8F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0C8A9799-DE59-5C43-AECB-03B90ECFD1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777073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5E995724-1235-C046-89D6-26360BE971D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3CCC0EE0-84AE-3B41-917F-1C3ECED77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xmlns="" id="{45949305-A038-0945-86D1-D518706DDDA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xmlns="" id="{C1081C0D-E51D-EE4D-9FE8-E70C483DD84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xmlns="" id="{305A3D5E-AD00-1A4D-82DF-F3C860410FA0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xmlns="" id="{0B52568D-98BE-9548-B7D5-C09E8D885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xmlns="" id="{4F8BB98A-A44F-3442-8B2F-30D31CAD27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xmlns="" id="{C0C787D0-2E4B-9649-BE44-DCEE319F4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xmlns="" id="{3A829A48-4785-4D4B-98DB-36C5A2B24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</p:grpSp>
      <p:sp>
        <p:nvSpPr>
          <p:cNvPr id="1332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DE7FC187-2F76-0F4C-954A-3AFA7C3AC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217084" y="62515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B26BE202-4AB5-E548-B3F2-E1D13A656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2517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2E063659-14C2-A24C-BC7F-9207B2529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5D07-D0BA-9443-BAD0-31F99555686A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554859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58410961-DE02-5B49-99B1-E3DC251A11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6285CE57-8128-1241-954E-981FD4754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B373734C-D70D-0148-B282-D8FED834B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F3977-1FE4-A447-A8CF-811177E54665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89995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89DC7C-E80F-D34E-99D9-84633CF8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6C05AA-0112-0A43-94EE-80E46134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4F6DCC-D350-334A-8C5C-1A360AB3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223E6-C44F-ED48-8556-7D22C9B753E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666167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3F154D80-9494-604D-9C95-560F0E97CE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7ADC76FA-221B-B44C-AE08-4079259AD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87EC640D-BBDF-1C4F-9A26-774E0275D2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11ACC3-3BC0-7142-9E3F-94ACD671DD72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53102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3C73E929-52A3-B240-9F9E-337DA4BAF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F807B9D5-98C6-9B43-B6CE-1CAA448B8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596DF995-AD98-CF4E-BCDF-C687800AC4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A7906-D9D1-704F-9300-DCE004CABBEA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47354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8AA289A9-BD23-A64E-9F80-5A6C162AF7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2BC67D95-A4DE-FA46-B7D3-C96DAE0CC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89B4789-0099-F44B-9172-633DDE3BAB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449B2-C902-5342-905C-3EB33C2583F0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000264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DE5C1000-6E63-4D4E-8AC3-506486926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4C3140D2-CFC1-B644-82F9-A24E4D33F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A16002EA-12BE-C548-9CE7-A91FDEC48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0C25F-FC7B-2842-B640-E4E1FF3B06DD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176988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2E5D6C95-E134-CD42-9344-9810AEB4C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941DB041-5EA4-CC4C-8D39-E4E6C9222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F589D1D3-7F12-2F4F-934C-4BAD3B352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E7F71-89A6-8B44-A58E-3077FD06F16C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791219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148770DF-D5DC-7746-A066-6B3482461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3F6BDFDA-0F38-EC42-A949-1DCD3AF07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993BF483-D9B9-2147-A948-E7533DDCC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A0E58-702D-1F46-A0E4-4A6A90947B4F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59707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AF081800-B7BC-5944-9F52-1F9AA9A098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6D8133BD-7812-3A44-BA0F-FACC49C79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D699614-C8FB-F94C-B99E-26C6AD378D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74CA7-D496-2249-A609-FEE39F192955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794766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E724E296-8079-C840-8D53-4E5B1B99F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CEFBCA8D-50FB-7C41-B592-CE37688E86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B0CAFD9A-18B9-F144-A908-743E2133E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5432A-E903-C446-9B84-7B6B1F9C9E03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313167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DD3F697F-2669-A743-A539-35C8D93C3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197B3CA2-C342-1146-8EE1-C136F622B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EC9D9B50-EE4B-EF42-882D-53891507A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E0506-8805-1044-B4AE-201958B58446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442034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CDCED44D-4A16-9445-AC23-445EEEF552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A7B1D094-67E7-864D-AEDE-FD05F339C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19CCCCD9-1F9F-294A-AE5E-1D87A19F49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258CF-3805-E84C-A482-5B0ABC7040A5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4835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601D59D-ACB4-5848-90C0-236FB07DA5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E841CB5-B8BA-AD4B-82DE-D1B8E69888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655C5AB-03CF-F44D-8A6A-E62D7AD131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8BB81-5637-0B44-B9FB-2042F42495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873763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4AFB72AC-375C-E647-A062-66EFE0A63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591DBCD4-7742-1849-A173-E7C900FFD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206DE37B-1215-2E4A-BE81-1B77B12C3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8FDDC-9487-9A4A-8565-40A5F1CD9D95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16385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C1CE08-AE18-CA40-B000-94F0C354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D5FE5D-C566-504C-B087-EE8EFBE9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FE5FE5-82C8-8F4F-9E91-7763D450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0949-ABE6-9B4E-8B5E-BA9E87951FE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1111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F74838B-DA64-A345-886F-BB485C6A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F7436BF-3A72-594B-90AF-4987DE067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8B8749D-1EDD-E443-9259-FA8197C0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A8C3-B6E5-6C49-8D8E-2190C49146E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5426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65F52C4-0921-964C-A82E-7CA1A8B40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BFBADB0-813A-C849-A2C3-83B22659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FA38769-B4A8-DD4A-A379-3E304EA5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09D1-580B-A648-9102-99EA72C62F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93858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439CE10-5536-AF42-B111-249709DB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C162667-4F28-7C46-84E4-ED531C8F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3D5DFF8-3F41-CE4D-9485-8B154061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18F9-5861-E44F-A69E-EFA3404470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27235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4010C18-C3AD-0149-AD41-9E732AE1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2AFDA44-3696-4F4F-9876-A1C965E6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C58326C-42AC-7845-BCEF-E7E3FCB0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029A8-64EF-914F-9A71-8754D05849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98808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1C20EB5-5117-A043-892D-5BA8BDB7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11575AB-B9A6-CE4D-B027-1E566759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0ED2571-C2C3-A848-9755-DF2B64D6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3B472-5FB3-3A45-8E4F-25F7379A844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29722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>
            <a:extLst>
              <a:ext uri="{FF2B5EF4-FFF2-40B4-BE49-F238E27FC236}">
                <a16:creationId xmlns:a16="http://schemas.microsoft.com/office/drawing/2014/main" xmlns="" id="{1574D777-4BE2-BA4D-B11F-593766FC87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2368" y="107951"/>
            <a:ext cx="1072303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38915" name="Text Placeholder 2">
            <a:extLst>
              <a:ext uri="{FF2B5EF4-FFF2-40B4-BE49-F238E27FC236}">
                <a16:creationId xmlns:a16="http://schemas.microsoft.com/office/drawing/2014/main" xmlns="" id="{8890C8AD-CB66-AB48-ABD4-324D0EF307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2368" y="1600200"/>
            <a:ext cx="1072303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A567B7-855B-0047-B11D-BADCEA8E0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5700" y="6275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BBC2EA-B1F7-714D-8BAE-D4924C6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485" y="6275389"/>
            <a:ext cx="64537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173305-2610-7743-B761-02266DB72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0A47AFC-5A44-C84B-875C-2A58548B81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06950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400" kern="1200">
          <a:solidFill>
            <a:srgbClr val="595959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sz="22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0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3DFFEAE6-66F4-0F46-8847-E3419C1D8C2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xmlns="" id="{F8CBBF87-3FBD-354B-B27C-946C116EA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xmlns="" id="{192652C8-B7D7-B942-A151-B1F2E15BA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xmlns="" id="{45AE828A-BDED-524D-B42D-51EF28D19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xmlns="" id="{99585B71-8F59-9A41-87BE-3F0237612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xmlns="" id="{F9CF1810-BC3B-3540-8D93-A2CD8D9D1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xmlns="" id="{8CE5BCE3-E464-D34E-A4C5-B867C61FD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1"/>
            <a:ext cx="10363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xmlns="" id="{85BBA57F-69A4-2147-A61E-769DE89555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xmlns="" id="{909E4F27-B9DF-1349-9C61-E98FC5E60B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xmlns="" id="{6B7E2A66-6E34-8543-ACE1-44339F0386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E1CC4D9-3CF7-C24F-9EA2-48C4ABFADC60}" type="slidenum">
              <a:rPr lang="en-GB" altLang="en-US"/>
              <a:pPr/>
              <a:t>‹N›</a:t>
            </a:fld>
            <a:endParaRPr lang="en-GB" altLang="en-US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xmlns="" id="{EBDFCE8D-2E40-C24E-9A2A-A146E76AA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xmlns="" val="95999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B75843-A342-A044-824B-D71EB9A0B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Cefalee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94E17A5-1CEE-2B49-83AF-22294E4E8E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«Caccia alla cefalea secondaria»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xmlns="" id="{C3DD0DDF-C319-4046-A9EF-FCADC92166DE}"/>
              </a:ext>
            </a:extLst>
          </p:cNvPr>
          <p:cNvSpPr>
            <a:spLocks noGrp="1"/>
          </p:cNvSpPr>
          <p:nvPr/>
        </p:nvSpPr>
        <p:spPr bwMode="auto">
          <a:xfrm>
            <a:off x="2269173" y="5373688"/>
            <a:ext cx="7715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00" indent="-3365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68375" indent="-2825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63650" indent="-2952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6225" indent="-2825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3425" indent="-282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60625" indent="-282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7825" indent="-282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5025" indent="-282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6FB7D7"/>
              </a:buClr>
              <a:buSzPct val="110000"/>
              <a:buFont typeface="Wingdings 2" pitchFamily="2" charset="2"/>
              <a:buNone/>
            </a:pPr>
            <a:r>
              <a:rPr lang="it-IT" altLang="it-IT" sz="1400" i="1">
                <a:latin typeface="News Gothic MT" panose="020B0503020103020203" pitchFamily="34" charset="0"/>
              </a:rPr>
              <a:t>Dott. Andrea Zini 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6FB7D7"/>
              </a:buClr>
              <a:buSzPct val="110000"/>
              <a:buFont typeface="Wingdings 2" pitchFamily="2" charset="2"/>
              <a:buNone/>
            </a:pPr>
            <a:r>
              <a:rPr lang="it-IT" altLang="it-IT" sz="1400" i="1">
                <a:latin typeface="News Gothic MT" panose="020B0503020103020203" pitchFamily="34" charset="0"/>
              </a:rPr>
              <a:t>Direttore UOC Neurologia e Rete Stroke metropolitana 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6FB7D7"/>
              </a:buClr>
              <a:buSzPct val="110000"/>
              <a:buFont typeface="Wingdings 2" pitchFamily="2" charset="2"/>
              <a:buNone/>
            </a:pPr>
            <a:r>
              <a:rPr lang="it-IT" altLang="it-IT" sz="1400" i="1">
                <a:latin typeface="News Gothic MT" panose="020B0503020103020203" pitchFamily="34" charset="0"/>
              </a:rPr>
              <a:t>Ospedale Maggiore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6FB7D7"/>
              </a:buClr>
              <a:buSzPct val="110000"/>
              <a:buFont typeface="Wingdings 2" pitchFamily="2" charset="2"/>
              <a:buNone/>
            </a:pPr>
            <a:r>
              <a:rPr lang="it-IT" altLang="it-IT" sz="1400" i="1">
                <a:latin typeface="News Gothic MT" panose="020B0503020103020203" pitchFamily="34" charset="0"/>
              </a:rPr>
              <a:t>IRCCS Istituto delle Scienze Neurologiche di Bologna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6FB7D7"/>
              </a:buClr>
              <a:buSzPct val="110000"/>
              <a:buFont typeface="Wingdings 2" pitchFamily="2" charset="2"/>
              <a:buNone/>
            </a:pPr>
            <a:r>
              <a:rPr lang="it-IT" altLang="it-IT" sz="1400" i="1">
                <a:latin typeface="News Gothic MT" panose="020B0503020103020203" pitchFamily="34" charset="0"/>
              </a:rPr>
              <a:t>AUSL Bologna</a:t>
            </a:r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xmlns="" id="{36B039F6-F422-A84A-B7FD-698B7BA7C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773" y="14288"/>
            <a:ext cx="57340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0402F73-7644-A54A-A1BA-96FDB8D9D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174" y="1246954"/>
            <a:ext cx="3297583" cy="11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9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xmlns="" id="{0EEFF652-78A1-3F47-AA79-5AFF42CAD6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1" y="342900"/>
            <a:ext cx="8226425" cy="1373188"/>
          </a:xfrm>
          <a:ln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/>
              <a:t>Cefalea attribuita a disturbi dell'omeostasi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8BDD5292-AE29-454A-BDC9-24DEDD0EC29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1" y="1905001"/>
            <a:ext cx="8226425" cy="4214813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ipossia</a:t>
            </a:r>
            <a:r>
              <a:rPr lang="en-GB" altLang="it-IT" dirty="0"/>
              <a:t>/</a:t>
            </a:r>
            <a:r>
              <a:rPr lang="en-GB" altLang="it-IT" dirty="0" err="1"/>
              <a:t>ipercapnia</a:t>
            </a:r>
            <a:endParaRPr lang="en-GB" altLang="it-IT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Elevata</a:t>
            </a:r>
            <a:r>
              <a:rPr lang="en-GB" altLang="it-IT" dirty="0"/>
              <a:t> </a:t>
            </a:r>
            <a:r>
              <a:rPr lang="en-GB" altLang="it-IT" dirty="0" err="1"/>
              <a:t>altitudine</a:t>
            </a:r>
            <a:r>
              <a:rPr lang="en-GB" altLang="it-IT" dirty="0"/>
              <a:t> o </a:t>
            </a:r>
            <a:r>
              <a:rPr lang="en-GB" altLang="it-IT" dirty="0" err="1"/>
              <a:t>immersione</a:t>
            </a:r>
            <a:r>
              <a:rPr lang="en-GB" altLang="it-IT" dirty="0"/>
              <a:t> </a:t>
            </a:r>
            <a:r>
              <a:rPr lang="en-GB" altLang="it-IT" dirty="0" err="1"/>
              <a:t>subacquea</a:t>
            </a:r>
            <a:endParaRPr lang="en-GB" altLang="it-IT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Apnee</a:t>
            </a:r>
            <a:r>
              <a:rPr lang="en-GB" altLang="it-IT" dirty="0"/>
              <a:t> da </a:t>
            </a:r>
            <a:r>
              <a:rPr lang="en-GB" altLang="it-IT" dirty="0" err="1"/>
              <a:t>sonno</a:t>
            </a:r>
            <a:endParaRPr lang="en-GB" altLang="it-IT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b="1" dirty="0" err="1"/>
              <a:t>Ipertensione</a:t>
            </a:r>
            <a:r>
              <a:rPr lang="en-GB" altLang="it-IT" b="1" dirty="0"/>
              <a:t> arteriosa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Ipotiroidismo</a:t>
            </a:r>
            <a:endParaRPr lang="en-GB" altLang="it-IT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Digiuno</a:t>
            </a:r>
            <a:endParaRPr lang="en-GB" altLang="it-IT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altre</a:t>
            </a:r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xmlns="" val="1372963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xmlns="" id="{70DD9AAC-5605-AC47-8D4F-80E8C93F06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-746125"/>
            <a:ext cx="8224838" cy="3457575"/>
          </a:xfrm>
          <a:ln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dirty="0" err="1"/>
              <a:t>Cefalea</a:t>
            </a:r>
            <a:r>
              <a:rPr lang="en-GB" altLang="it-IT" sz="3600" dirty="0"/>
              <a:t> o </a:t>
            </a:r>
            <a:r>
              <a:rPr lang="en-GB" altLang="it-IT" sz="3600" dirty="0" err="1"/>
              <a:t>dolori</a:t>
            </a:r>
            <a:r>
              <a:rPr lang="en-GB" altLang="it-IT" sz="3600" dirty="0"/>
              <a:t> </a:t>
            </a:r>
            <a:r>
              <a:rPr lang="en-GB" altLang="it-IT" sz="3600" dirty="0" err="1"/>
              <a:t>facciali</a:t>
            </a:r>
            <a:r>
              <a:rPr lang="en-GB" altLang="it-IT" sz="3600" dirty="0"/>
              <a:t> </a:t>
            </a:r>
            <a:r>
              <a:rPr lang="en-GB" altLang="it-IT" sz="3600" dirty="0" err="1"/>
              <a:t>attribuiti</a:t>
            </a:r>
            <a:r>
              <a:rPr lang="en-GB" altLang="it-IT" sz="3600" dirty="0"/>
              <a:t> a </a:t>
            </a:r>
            <a:r>
              <a:rPr lang="en-GB" altLang="it-IT" sz="3600" dirty="0" err="1"/>
              <a:t>disturbi</a:t>
            </a:r>
            <a:r>
              <a:rPr lang="en-GB" altLang="it-IT" sz="3600" dirty="0"/>
              <a:t> di </a:t>
            </a:r>
            <a:r>
              <a:rPr lang="en-GB" altLang="it-IT" sz="3600" dirty="0" err="1"/>
              <a:t>cranio</a:t>
            </a:r>
            <a:r>
              <a:rPr lang="en-GB" altLang="it-IT" sz="3600" dirty="0"/>
              <a:t>, </a:t>
            </a:r>
            <a:r>
              <a:rPr lang="en-GB" altLang="it-IT" sz="3600" dirty="0" err="1"/>
              <a:t>collo</a:t>
            </a:r>
            <a:r>
              <a:rPr lang="en-GB" altLang="it-IT" sz="3600" dirty="0"/>
              <a:t>, </a:t>
            </a:r>
            <a:r>
              <a:rPr lang="en-GB" altLang="it-IT" sz="3600" dirty="0" err="1"/>
              <a:t>occhi</a:t>
            </a:r>
            <a:r>
              <a:rPr lang="en-GB" altLang="it-IT" sz="3600" dirty="0"/>
              <a:t>, </a:t>
            </a:r>
            <a:r>
              <a:rPr lang="en-GB" altLang="it-IT" sz="3600" dirty="0" err="1"/>
              <a:t>orecchie</a:t>
            </a:r>
            <a:r>
              <a:rPr lang="en-GB" altLang="it-IT" sz="3600" dirty="0"/>
              <a:t>, </a:t>
            </a:r>
            <a:r>
              <a:rPr lang="en-GB" altLang="it-IT" sz="3600" dirty="0" err="1"/>
              <a:t>naso</a:t>
            </a:r>
            <a:r>
              <a:rPr lang="en-GB" altLang="it-IT" sz="3600" dirty="0"/>
              <a:t>, </a:t>
            </a:r>
            <a:r>
              <a:rPr lang="en-GB" altLang="it-IT" sz="3600" dirty="0" err="1"/>
              <a:t>seni</a:t>
            </a:r>
            <a:r>
              <a:rPr lang="en-GB" altLang="it-IT" sz="3600" dirty="0"/>
              <a:t> </a:t>
            </a:r>
            <a:r>
              <a:rPr lang="en-GB" altLang="it-IT" sz="3600" dirty="0" err="1"/>
              <a:t>paranasali</a:t>
            </a:r>
            <a:r>
              <a:rPr lang="en-GB" altLang="it-IT" sz="3600" dirty="0"/>
              <a:t>, </a:t>
            </a:r>
            <a:r>
              <a:rPr lang="en-GB" altLang="it-IT" sz="3600" dirty="0" err="1"/>
              <a:t>denti</a:t>
            </a:r>
            <a:r>
              <a:rPr lang="en-GB" altLang="it-IT" sz="3600" dirty="0"/>
              <a:t>, </a:t>
            </a:r>
            <a:r>
              <a:rPr lang="en-GB" altLang="it-IT" sz="3600" dirty="0" err="1"/>
              <a:t>bocca</a:t>
            </a:r>
            <a:r>
              <a:rPr lang="en-GB" altLang="it-IT" sz="3600" dirty="0"/>
              <a:t> o </a:t>
            </a:r>
            <a:r>
              <a:rPr lang="en-GB" altLang="it-IT" sz="3600" dirty="0" err="1"/>
              <a:t>strutture</a:t>
            </a:r>
            <a:r>
              <a:rPr lang="en-GB" altLang="it-IT" sz="3600" dirty="0"/>
              <a:t> </a:t>
            </a:r>
            <a:r>
              <a:rPr lang="en-GB" altLang="it-IT" sz="3600" dirty="0" err="1"/>
              <a:t>facciali</a:t>
            </a:r>
            <a:r>
              <a:rPr lang="en-GB" altLang="it-IT" sz="3600" dirty="0"/>
              <a:t> o </a:t>
            </a:r>
            <a:r>
              <a:rPr lang="en-GB" altLang="it-IT" sz="3600" dirty="0" err="1"/>
              <a:t>craniche</a:t>
            </a:r>
            <a:endParaRPr lang="en-GB" altLang="it-IT" sz="3600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D1FC9A19-A4D7-2749-9A50-4651A5CC5B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03389" y="2768601"/>
            <a:ext cx="8224837" cy="4251325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Cranio</a:t>
            </a:r>
            <a:endParaRPr lang="en-GB" altLang="it-IT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Collo</a:t>
            </a:r>
            <a:endParaRPr lang="en-GB" altLang="it-IT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Occhio</a:t>
            </a:r>
            <a:r>
              <a:rPr lang="en-GB" altLang="it-IT" dirty="0"/>
              <a:t> (glaucoma)</a:t>
            </a:r>
            <a:r>
              <a:rPr lang="ar-SA" altLang="it-IT" dirty="0"/>
              <a:t>‏</a:t>
            </a:r>
            <a:endParaRPr lang="en-GB" altLang="it-IT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Orecchio</a:t>
            </a:r>
            <a:endParaRPr lang="en-GB" altLang="it-IT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Rinosinusiti</a:t>
            </a:r>
            <a:endParaRPr lang="en-GB" altLang="it-IT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Denti</a:t>
            </a:r>
            <a:r>
              <a:rPr lang="en-GB" altLang="it-IT" dirty="0"/>
              <a:t>, </a:t>
            </a:r>
            <a:r>
              <a:rPr lang="en-GB" altLang="it-IT" dirty="0" err="1"/>
              <a:t>arcate</a:t>
            </a:r>
            <a:r>
              <a:rPr lang="en-GB" altLang="it-IT" dirty="0"/>
              <a:t>, </a:t>
            </a:r>
            <a:r>
              <a:rPr lang="en-GB" altLang="it-IT" dirty="0" err="1"/>
              <a:t>articolazione</a:t>
            </a:r>
            <a:r>
              <a:rPr lang="en-GB" altLang="it-IT" dirty="0"/>
              <a:t> temporo-</a:t>
            </a:r>
            <a:r>
              <a:rPr lang="en-GB" altLang="it-IT" dirty="0" err="1"/>
              <a:t>mandibolare</a:t>
            </a:r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xmlns="" val="672109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xmlns="" id="{2C2E18E9-4C94-604A-A7BD-716283A4D6E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90513"/>
            <a:ext cx="8224838" cy="1384300"/>
          </a:xfrm>
          <a:ln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/>
              <a:t>Cefalea attribuita  a disturbo psichiatrico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49ACA79E-6D00-1F46-9810-CF0952D052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63750" y="2339975"/>
            <a:ext cx="8142288" cy="3816350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Somatizzazione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Psicosi </a:t>
            </a:r>
          </a:p>
        </p:txBody>
      </p:sp>
    </p:spTree>
    <p:extLst>
      <p:ext uri="{BB962C8B-B14F-4D97-AF65-F5344CB8AC3E}">
        <p14:creationId xmlns:p14="http://schemas.microsoft.com/office/powerpoint/2010/main" xmlns="" val="223819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xmlns="" id="{4C482079-DB45-924C-8521-E1C31672E1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92101"/>
            <a:ext cx="8229600" cy="13874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/>
              <a:t>Cefalee Primarie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4B54784F-CDC9-4D4A-AE73-9069C3A527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905000"/>
            <a:ext cx="8229600" cy="4114800"/>
          </a:xfrm>
          <a:ln/>
        </p:spPr>
        <p:txBody>
          <a:bodyPr/>
          <a:lstStyle/>
          <a:p>
            <a:pPr marL="603250" indent="-603250">
              <a:lnSpc>
                <a:spcPct val="80000"/>
              </a:lnSpc>
              <a:spcBef>
                <a:spcPts val="600"/>
              </a:spcBef>
              <a:buFont typeface="Tahoma" panose="020B0604030504040204" pitchFamily="34" charset="0"/>
              <a:buAutoNum type="arabicParenR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altLang="it-IT"/>
              <a:t>Emicrania</a:t>
            </a:r>
          </a:p>
          <a:p>
            <a:pPr marL="603250" indent="-603250">
              <a:lnSpc>
                <a:spcPct val="80000"/>
              </a:lnSpc>
              <a:spcBef>
                <a:spcPts val="600"/>
              </a:spcBef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altLang="it-IT"/>
              <a:t>            a) senza aura</a:t>
            </a:r>
          </a:p>
          <a:p>
            <a:pPr marL="603250" indent="-603250">
              <a:lnSpc>
                <a:spcPct val="80000"/>
              </a:lnSpc>
              <a:spcBef>
                <a:spcPts val="600"/>
              </a:spcBef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altLang="it-IT"/>
              <a:t>            b) con aura</a:t>
            </a:r>
          </a:p>
          <a:p>
            <a:pPr marL="603250" indent="-603250">
              <a:lnSpc>
                <a:spcPct val="80000"/>
              </a:lnSpc>
              <a:spcBef>
                <a:spcPts val="600"/>
              </a:spcBef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altLang="it-IT"/>
              <a:t>            c) varianti</a:t>
            </a:r>
          </a:p>
          <a:p>
            <a:pPr marL="603250" indent="-603250">
              <a:lnSpc>
                <a:spcPct val="80000"/>
              </a:lnSpc>
              <a:spcBef>
                <a:spcPts val="600"/>
              </a:spcBef>
              <a:buFont typeface="Tahoma" panose="020B0604030504040204" pitchFamily="34" charset="0"/>
              <a:buAutoNum type="arabicParenR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altLang="it-IT"/>
              <a:t>Cefalea di tipo tensivo</a:t>
            </a:r>
          </a:p>
          <a:p>
            <a:pPr marL="603250" indent="-603250">
              <a:lnSpc>
                <a:spcPct val="80000"/>
              </a:lnSpc>
              <a:spcBef>
                <a:spcPts val="600"/>
              </a:spcBef>
              <a:buFont typeface="Tahoma" panose="020B0604030504040204" pitchFamily="34" charset="0"/>
              <a:buAutoNum type="arabicParenR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altLang="it-IT"/>
              <a:t>Cefalea a grappolo (Cluster Headache)‏</a:t>
            </a:r>
          </a:p>
          <a:p>
            <a:pPr marL="603250" indent="-603250">
              <a:lnSpc>
                <a:spcPct val="80000"/>
              </a:lnSpc>
              <a:spcBef>
                <a:spcPts val="600"/>
              </a:spcBef>
              <a:buFont typeface="Tahoma" panose="020B0604030504040204" pitchFamily="34" charset="0"/>
              <a:buAutoNum type="arabicParenR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altLang="it-IT"/>
              <a:t>Altre cefalalgie (Hemicrania parossistica, Trigeminal Autonomic Cefalalgiae = TACs, Short-lasting Unilateral Neuralgiform headache attacks with Conjunctival injection and Tearing = SUNCT)‏</a:t>
            </a:r>
          </a:p>
          <a:p>
            <a:pPr marL="603250" indent="-603250">
              <a:lnSpc>
                <a:spcPct val="80000"/>
              </a:lnSpc>
              <a:spcBef>
                <a:spcPts val="600"/>
              </a:spcBef>
              <a:buFont typeface="Tahoma" panose="020B0604030504040204" pitchFamily="34" charset="0"/>
              <a:buAutoNum type="arabicParenR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altLang="it-IT"/>
              <a:t>Cefalea da uso eccessivo di farmaci</a:t>
            </a:r>
          </a:p>
        </p:txBody>
      </p:sp>
    </p:spTree>
    <p:extLst>
      <p:ext uri="{BB962C8B-B14F-4D97-AF65-F5344CB8AC3E}">
        <p14:creationId xmlns:p14="http://schemas.microsoft.com/office/powerpoint/2010/main" xmlns="" val="2862534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xmlns="" id="{A75BDA34-6F03-924F-833B-98A728E8CD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92101"/>
            <a:ext cx="8229600" cy="13874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/>
              <a:t>Cefalea Acuta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A1E18511-BFBB-9C4A-996C-F65D3E2CE5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905000"/>
            <a:ext cx="8229600" cy="4114800"/>
          </a:xfrm>
          <a:ln/>
        </p:spPr>
        <p:txBody>
          <a:bodyPr/>
          <a:lstStyle/>
          <a:p>
            <a:pPr marL="603250" indent="-603250"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altLang="it-IT" dirty="0"/>
              <a:t>La prima </a:t>
            </a:r>
            <a:r>
              <a:rPr lang="en-GB" altLang="it-IT" dirty="0" err="1"/>
              <a:t>domanda</a:t>
            </a:r>
            <a:r>
              <a:rPr lang="en-GB" altLang="it-IT" dirty="0"/>
              <a:t> da fare </a:t>
            </a:r>
            <a:r>
              <a:rPr lang="en-GB" altLang="it-IT" dirty="0" err="1"/>
              <a:t>è</a:t>
            </a:r>
            <a:r>
              <a:rPr lang="en-GB" altLang="it-IT" dirty="0"/>
              <a:t>:</a:t>
            </a:r>
          </a:p>
          <a:p>
            <a:pPr marL="603250" indent="-603250"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altLang="it-IT" b="1" dirty="0" err="1"/>
              <a:t>Modalità</a:t>
            </a:r>
            <a:r>
              <a:rPr lang="en-GB" altLang="it-IT" b="1" dirty="0"/>
              <a:t> di </a:t>
            </a:r>
            <a:r>
              <a:rPr lang="en-GB" altLang="it-IT" b="1" dirty="0" err="1"/>
              <a:t>esordio</a:t>
            </a:r>
            <a:r>
              <a:rPr lang="en-GB" altLang="it-IT" b="1" dirty="0"/>
              <a:t> </a:t>
            </a:r>
          </a:p>
          <a:p>
            <a:pPr marL="603250" indent="-603250"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altLang="it-IT" dirty="0"/>
              <a:t>               </a:t>
            </a:r>
            <a:r>
              <a:rPr lang="en-GB" altLang="it-IT" dirty="0" err="1"/>
              <a:t>improvviso</a:t>
            </a:r>
            <a:r>
              <a:rPr lang="en-GB" altLang="it-IT" dirty="0"/>
              <a:t> </a:t>
            </a:r>
          </a:p>
          <a:p>
            <a:pPr marL="603250" indent="-603250"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altLang="it-IT" dirty="0"/>
              <a:t>               </a:t>
            </a:r>
            <a:r>
              <a:rPr lang="en-GB" altLang="it-IT" dirty="0" err="1"/>
              <a:t>gradualmente</a:t>
            </a:r>
            <a:r>
              <a:rPr lang="en-GB" altLang="it-IT" dirty="0"/>
              <a:t> </a:t>
            </a:r>
            <a:r>
              <a:rPr lang="en-GB" altLang="it-IT" dirty="0" err="1"/>
              <a:t>ingravescente</a:t>
            </a:r>
            <a:r>
              <a:rPr lang="en-GB" altLang="it-IT" dirty="0"/>
              <a:t> </a:t>
            </a:r>
          </a:p>
          <a:p>
            <a:pPr marL="603250" indent="-603250"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xmlns="" val="1383750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xmlns="" id="{A566A9FB-A998-7F47-89F5-C7E58D57B4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92101"/>
            <a:ext cx="8229600" cy="13874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/>
              <a:t>Caratteristiche della Cefalea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8B9877C0-0969-4242-990A-B4271E8B6C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905000"/>
            <a:ext cx="8229600" cy="4127500"/>
          </a:xfrm>
          <a:ln/>
        </p:spPr>
        <p:txBody>
          <a:bodyPr/>
          <a:lstStyle/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/>
              <a:t>1) localizzazione del dolore 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/>
              <a:t>2) tipo di dolore 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/>
              <a:t>3) sintomi d’accompagnamento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/>
              <a:t>4) durata degli episodi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/>
              <a:t>5) frequenza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/>
              <a:t>6) risposta a trattamenti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/>
              <a:t>7) fattori scatenanti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/>
              <a:t>8) familiarità</a:t>
            </a:r>
          </a:p>
        </p:txBody>
      </p:sp>
    </p:spTree>
    <p:extLst>
      <p:ext uri="{BB962C8B-B14F-4D97-AF65-F5344CB8AC3E}">
        <p14:creationId xmlns:p14="http://schemas.microsoft.com/office/powerpoint/2010/main" xmlns="" val="3103361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xmlns="" id="{1DDA3B74-333C-A04C-9E8B-BB99EE100B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92101"/>
            <a:ext cx="8229600" cy="13874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/>
              <a:t>Diagnosi Differenziale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C2787985-18A5-1945-B575-AEE9ED0D3E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905000"/>
            <a:ext cx="8229600" cy="4114800"/>
          </a:xfrm>
          <a:ln/>
        </p:spPr>
        <p:txBody>
          <a:bodyPr/>
          <a:lstStyle/>
          <a:p>
            <a:pPr marL="603250" indent="-603250">
              <a:spcBef>
                <a:spcPts val="700"/>
              </a:spcBef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altLang="it-IT" sz="2800"/>
              <a:t>ANAMNESI  e  ESAME NEUROLOGICO sono di solito sufficienti a distinguere una Cefalea Secondaria da una Primaria, senza necessità di esami ematici o strumentali.</a:t>
            </a:r>
          </a:p>
          <a:p>
            <a:pPr marL="603250" indent="-603250">
              <a:spcBef>
                <a:spcPts val="700"/>
              </a:spcBef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altLang="it-IT" sz="2800"/>
              <a:t>ESAMI (ematici, radiologici, Visite Specialistiche varie….) possono  essere necessari in casi di cefalea secondaria (secondo la malattia di base) o in casi dubbi. </a:t>
            </a:r>
          </a:p>
        </p:txBody>
      </p:sp>
    </p:spTree>
    <p:extLst>
      <p:ext uri="{BB962C8B-B14F-4D97-AF65-F5344CB8AC3E}">
        <p14:creationId xmlns:p14="http://schemas.microsoft.com/office/powerpoint/2010/main" xmlns="" val="2610512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0517CE5-0A06-904A-82F1-012EAAF5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86" y="285750"/>
            <a:ext cx="10723033" cy="854317"/>
          </a:xfrm>
        </p:spPr>
        <p:txBody>
          <a:bodyPr/>
          <a:lstStyle/>
          <a:p>
            <a:r>
              <a:rPr lang="it-IT" b="1" dirty="0"/>
              <a:t>SCENARI</a:t>
            </a:r>
          </a:p>
        </p:txBody>
      </p:sp>
      <p:pic>
        <p:nvPicPr>
          <p:cNvPr id="5" name="Immagine 4" descr="Immagine che contiene screenshot&#10;&#10;&#10;&#10;Descrizione generata automaticamente">
            <a:extLst>
              <a:ext uri="{FF2B5EF4-FFF2-40B4-BE49-F238E27FC236}">
                <a16:creationId xmlns:a16="http://schemas.microsoft.com/office/drawing/2014/main" xmlns="" id="{742EC6A8-7B82-BA4C-8A19-4D3F2337D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88" y="1361374"/>
            <a:ext cx="9937509" cy="52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020568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3EA119A7-DCC2-8F48-809A-E4D3DEEA0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 dirty="0"/>
              <a:t>Non-sinister Secondary Headaches – </a:t>
            </a:r>
            <a:br>
              <a:rPr lang="en-GB" altLang="en-US" sz="2800" b="1" dirty="0"/>
            </a:br>
            <a:r>
              <a:rPr lang="en-GB" altLang="en-US" sz="2800" b="1" dirty="0"/>
              <a:t>The most common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2B3B3896-7FB3-284C-AC41-63D51E2DD4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2400" dirty="0">
                <a:latin typeface="+mj-lt"/>
              </a:rPr>
              <a:t>Medication Overuse Headaches</a:t>
            </a:r>
          </a:p>
          <a:p>
            <a:pPr eaLnBrk="1" hangingPunct="1">
              <a:defRPr/>
            </a:pPr>
            <a:r>
              <a:rPr lang="en-GB" altLang="en-US" sz="2400" dirty="0">
                <a:latin typeface="+mj-lt"/>
              </a:rPr>
              <a:t>Post-traumatic Headaches</a:t>
            </a:r>
          </a:p>
          <a:p>
            <a:pPr eaLnBrk="1" hangingPunct="1">
              <a:defRPr/>
            </a:pPr>
            <a:r>
              <a:rPr lang="en-GB" altLang="en-US" sz="2400" dirty="0">
                <a:latin typeface="+mj-lt"/>
              </a:rPr>
              <a:t>Errors of Refraction</a:t>
            </a:r>
          </a:p>
          <a:p>
            <a:pPr eaLnBrk="1" hangingPunct="1">
              <a:defRPr/>
            </a:pPr>
            <a:r>
              <a:rPr lang="en-GB" altLang="en-US" sz="2400" dirty="0">
                <a:latin typeface="+mj-lt"/>
              </a:rPr>
              <a:t>Sinus Related </a:t>
            </a:r>
          </a:p>
          <a:p>
            <a:pPr eaLnBrk="1" hangingPunct="1">
              <a:defRPr/>
            </a:pPr>
            <a:r>
              <a:rPr lang="en-GB" altLang="en-US" sz="2400" dirty="0">
                <a:latin typeface="+mj-lt"/>
              </a:rPr>
              <a:t>(Hypertension)</a:t>
            </a:r>
          </a:p>
        </p:txBody>
      </p:sp>
      <p:pic>
        <p:nvPicPr>
          <p:cNvPr id="8196" name="Picture 5" descr="Tension Headache">
            <a:extLst>
              <a:ext uri="{FF2B5EF4-FFF2-40B4-BE49-F238E27FC236}">
                <a16:creationId xmlns:a16="http://schemas.microsoft.com/office/drawing/2014/main" xmlns="" id="{C6DC96D5-BC6D-D14D-935E-3D8C0AD688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77050" y="2598738"/>
            <a:ext cx="2857500" cy="2533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0213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C7419EA7-9D0C-D144-B73E-2256FE72E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SINISTER SECONDARY HEADACHES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57F172-FBBB-E544-8FFC-87CE68D60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600200"/>
            <a:ext cx="7772400" cy="499745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Vascular</a:t>
            </a:r>
          </a:p>
          <a:p>
            <a:pPr lvl="1">
              <a:defRPr/>
            </a:pPr>
            <a:r>
              <a:rPr lang="en-GB" sz="2400" dirty="0">
                <a:latin typeface="+mj-lt"/>
              </a:rPr>
              <a:t>Thunderclap Headaches</a:t>
            </a:r>
          </a:p>
          <a:p>
            <a:pPr lvl="1">
              <a:defRPr/>
            </a:pPr>
            <a:r>
              <a:rPr lang="en-GB" sz="2400" dirty="0">
                <a:latin typeface="+mj-lt"/>
              </a:rPr>
              <a:t>Carotid or Vertebral Dissection</a:t>
            </a:r>
          </a:p>
          <a:p>
            <a:pPr lvl="1">
              <a:defRPr/>
            </a:pPr>
            <a:r>
              <a:rPr lang="en-GB" sz="2400" dirty="0">
                <a:latin typeface="+mj-lt"/>
              </a:rPr>
              <a:t>Giant Cell arteritis</a:t>
            </a:r>
          </a:p>
          <a:p>
            <a:pPr lvl="1">
              <a:defRPr/>
            </a:pPr>
            <a:r>
              <a:rPr lang="en-GB" sz="2400" dirty="0">
                <a:latin typeface="+mj-lt"/>
              </a:rPr>
              <a:t>Cerebral Venous Thrombosis</a:t>
            </a: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Non-vascular</a:t>
            </a:r>
          </a:p>
          <a:p>
            <a:pPr lvl="1">
              <a:defRPr/>
            </a:pPr>
            <a:r>
              <a:rPr lang="en-GB" sz="2400" dirty="0">
                <a:latin typeface="+mj-lt"/>
              </a:rPr>
              <a:t>Space Occupying Lesions</a:t>
            </a: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Infective</a:t>
            </a:r>
          </a:p>
          <a:p>
            <a:pPr lvl="1">
              <a:defRPr/>
            </a:pPr>
            <a:r>
              <a:rPr lang="en-GB" sz="2400" dirty="0">
                <a:latin typeface="+mj-lt"/>
              </a:rPr>
              <a:t>Meningitis and Encephalitis</a:t>
            </a:r>
          </a:p>
          <a:p>
            <a:pPr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7748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47D71F24-2B83-F244-A1E8-95E18D71C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5400"/>
              <a:t>IHS</a:t>
            </a:r>
            <a:r>
              <a:rPr lang="en-GB" altLang="en-US"/>
              <a:t> </a:t>
            </a:r>
            <a:r>
              <a:rPr lang="en-GB" altLang="en-US" sz="3600"/>
              <a:t>CLASSIFICATION</a:t>
            </a:r>
            <a:r>
              <a:rPr lang="en-GB" alt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364C85-6FA4-DE49-849C-FAE398A26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latin typeface="+mj-lt"/>
              </a:rPr>
              <a:t>PRIMARY HEADACHES</a:t>
            </a:r>
          </a:p>
          <a:p>
            <a:pPr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1. </a:t>
            </a:r>
            <a:r>
              <a:rPr lang="en-GB" sz="2400" dirty="0">
                <a:latin typeface="+mj-lt"/>
              </a:rPr>
              <a:t>MIGRAINE</a:t>
            </a:r>
          </a:p>
          <a:p>
            <a:pPr lvl="1">
              <a:defRPr/>
            </a:pPr>
            <a:r>
              <a:rPr lang="en-GB" sz="2400" dirty="0">
                <a:latin typeface="+mj-lt"/>
              </a:rPr>
              <a:t>2. TENSION HEADACHES</a:t>
            </a:r>
          </a:p>
          <a:p>
            <a:pPr lvl="1">
              <a:defRPr/>
            </a:pPr>
            <a:r>
              <a:rPr lang="en-GB" sz="2400" dirty="0">
                <a:latin typeface="+mj-lt"/>
              </a:rPr>
              <a:t>3. TRIGEMINAL AUTONOMIC CEPHALALGIAS</a:t>
            </a:r>
          </a:p>
          <a:p>
            <a:pPr lvl="1">
              <a:defRPr/>
            </a:pPr>
            <a:r>
              <a:rPr lang="en-GB" sz="2400" dirty="0">
                <a:latin typeface="+mj-lt"/>
              </a:rPr>
              <a:t>4. OTHER PRIMARY HEADACHES</a:t>
            </a:r>
          </a:p>
          <a:p>
            <a:pPr lvl="1">
              <a:defRPr/>
            </a:pP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GB" b="1" dirty="0">
                <a:latin typeface="+mj-lt"/>
              </a:rPr>
              <a:t>SECONDARY HEADACHES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xmlns="" id="{C42801E4-5E74-E44E-8CC8-0BD2C76B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6092826"/>
            <a:ext cx="450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ICHD-3 beta Cephalalgia 2013;33:629.808</a:t>
            </a:r>
          </a:p>
        </p:txBody>
      </p:sp>
      <p:pic>
        <p:nvPicPr>
          <p:cNvPr id="5125" name="Picture 6" descr="ihs_logo_en">
            <a:extLst>
              <a:ext uri="{FF2B5EF4-FFF2-40B4-BE49-F238E27FC236}">
                <a16:creationId xmlns:a16="http://schemas.microsoft.com/office/drawing/2014/main" xmlns="" id="{39692ED0-FDDE-DE41-AA06-079A4B78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5725" y="260351"/>
            <a:ext cx="9525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4483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xmlns="" id="{D81374F7-8A4F-114E-9B9A-708CAEB96A4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557338"/>
            <a:ext cx="9144000" cy="4824412"/>
          </a:xfrm>
        </p:spPr>
        <p:txBody>
          <a:bodyPr/>
          <a:lstStyle/>
          <a:p>
            <a:pPr marL="547688" indent="-411163" eaLnBrk="1" hangingPunct="1"/>
            <a:r>
              <a:rPr lang="en-GB" altLang="en-US" sz="2400" b="1" dirty="0">
                <a:latin typeface="Times New Roman" panose="02020603050405020304" pitchFamily="18" charset="0"/>
              </a:rPr>
              <a:t>Thunderclap</a:t>
            </a:r>
            <a:r>
              <a:rPr lang="en-GB" altLang="en-US" sz="2400" dirty="0">
                <a:latin typeface="Times New Roman" panose="02020603050405020304" pitchFamily="18" charset="0"/>
              </a:rPr>
              <a:t> headache</a:t>
            </a:r>
          </a:p>
          <a:p>
            <a:pPr marL="547688" indent="-411163" eaLnBrk="1" hangingPunct="1"/>
            <a:r>
              <a:rPr lang="en-GB" altLang="en-US" sz="2400" b="1" dirty="0">
                <a:latin typeface="Times New Roman" panose="02020603050405020304" pitchFamily="18" charset="0"/>
              </a:rPr>
              <a:t>Recent</a:t>
            </a:r>
            <a:r>
              <a:rPr lang="en-GB" altLang="en-US" sz="2400" dirty="0">
                <a:latin typeface="Times New Roman" panose="02020603050405020304" pitchFamily="18" charset="0"/>
              </a:rPr>
              <a:t> onset and getting worse</a:t>
            </a:r>
          </a:p>
          <a:p>
            <a:pPr marL="547688" indent="-411163" eaLnBrk="1" hangingPunct="1"/>
            <a:r>
              <a:rPr lang="en-GB" altLang="en-US" sz="2400" dirty="0">
                <a:latin typeface="Times New Roman" panose="02020603050405020304" pitchFamily="18" charset="0"/>
              </a:rPr>
              <a:t>Headaches </a:t>
            </a:r>
            <a:r>
              <a:rPr lang="en-GB" altLang="en-US" sz="2400" b="1" dirty="0">
                <a:latin typeface="Times New Roman" panose="02020603050405020304" pitchFamily="18" charset="0"/>
              </a:rPr>
              <a:t>precipitated by cough/</a:t>
            </a:r>
            <a:r>
              <a:rPr lang="en-GB" altLang="en-US" sz="2400" b="1" dirty="0" err="1">
                <a:latin typeface="Times New Roman" panose="02020603050405020304" pitchFamily="18" charset="0"/>
              </a:rPr>
              <a:t>valsalva</a:t>
            </a:r>
            <a:r>
              <a:rPr lang="en-GB" altLang="en-US" sz="2400" b="1" dirty="0">
                <a:latin typeface="Times New Roman" panose="02020603050405020304" pitchFamily="18" charset="0"/>
              </a:rPr>
              <a:t> manoeuvres </a:t>
            </a:r>
          </a:p>
          <a:p>
            <a:pPr marL="547688" indent="-411163" eaLnBrk="1" hangingPunct="1"/>
            <a:r>
              <a:rPr lang="en-GB" altLang="en-US" sz="2400" dirty="0">
                <a:latin typeface="Times New Roman" panose="02020603050405020304" pitchFamily="18" charset="0"/>
              </a:rPr>
              <a:t>Headaches </a:t>
            </a:r>
            <a:r>
              <a:rPr lang="en-GB" altLang="en-US" sz="2400" b="1" dirty="0">
                <a:latin typeface="Times New Roman" panose="02020603050405020304" pitchFamily="18" charset="0"/>
              </a:rPr>
              <a:t>changing with posture</a:t>
            </a:r>
          </a:p>
          <a:p>
            <a:pPr marL="547688" indent="-411163" eaLnBrk="1" hangingPunct="1"/>
            <a:r>
              <a:rPr lang="en-GB" altLang="en-US" sz="2400" b="1" dirty="0">
                <a:latin typeface="Times New Roman" panose="02020603050405020304" pitchFamily="18" charset="0"/>
              </a:rPr>
              <a:t>Onset &gt; 50 </a:t>
            </a:r>
            <a:r>
              <a:rPr lang="en-GB" altLang="en-US" sz="2400" b="1" dirty="0" err="1">
                <a:latin typeface="Times New Roman" panose="02020603050405020304" pitchFamily="18" charset="0"/>
              </a:rPr>
              <a:t>yrs</a:t>
            </a:r>
            <a:r>
              <a:rPr lang="en-GB" altLang="en-US" sz="2400" b="1" dirty="0">
                <a:latin typeface="Times New Roman" panose="02020603050405020304" pitchFamily="18" charset="0"/>
              </a:rPr>
              <a:t> of age</a:t>
            </a:r>
          </a:p>
          <a:p>
            <a:pPr marL="547688" indent="-411163" eaLnBrk="1" hangingPunct="1"/>
            <a:r>
              <a:rPr lang="en-GB" altLang="en-US" sz="2400" dirty="0">
                <a:latin typeface="Times New Roman" panose="02020603050405020304" pitchFamily="18" charset="0"/>
              </a:rPr>
              <a:t>Change in headache characteristic</a:t>
            </a:r>
          </a:p>
          <a:p>
            <a:pPr marL="547688" indent="-411163" eaLnBrk="1" hangingPunct="1"/>
            <a:r>
              <a:rPr lang="en-GB" altLang="en-US" sz="2400" dirty="0">
                <a:latin typeface="Times New Roman" panose="02020603050405020304" pitchFamily="18" charset="0"/>
              </a:rPr>
              <a:t>HIV, Malignancy or risk factors for venous thrombosis</a:t>
            </a:r>
          </a:p>
          <a:p>
            <a:pPr marL="547688" indent="-411163" eaLnBrk="1" hangingPunct="1"/>
            <a:r>
              <a:rPr lang="en-GB" altLang="en-US" sz="2400" b="1" dirty="0">
                <a:latin typeface="Times New Roman" panose="02020603050405020304" pitchFamily="18" charset="0"/>
              </a:rPr>
              <a:t>Focal neurological symptoms </a:t>
            </a:r>
            <a:r>
              <a:rPr lang="en-GB" altLang="en-US" sz="2400" dirty="0">
                <a:latin typeface="Times New Roman" panose="02020603050405020304" pitchFamily="18" charset="0"/>
              </a:rPr>
              <a:t>including visual complaints (not ‘aura’)</a:t>
            </a:r>
            <a:r>
              <a:rPr lang="en-GB" altLang="en-US" sz="2400" dirty="0"/>
              <a:t> </a:t>
            </a: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xmlns="" id="{F2A8BD13-D33A-5A4C-A710-480E75B32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327025"/>
            <a:ext cx="3328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The Red Flags</a:t>
            </a:r>
          </a:p>
        </p:txBody>
      </p:sp>
      <p:pic>
        <p:nvPicPr>
          <p:cNvPr id="10244" name="Picture 6" descr="red-flags1">
            <a:extLst>
              <a:ext uri="{FF2B5EF4-FFF2-40B4-BE49-F238E27FC236}">
                <a16:creationId xmlns:a16="http://schemas.microsoft.com/office/drawing/2014/main" xmlns="" id="{5871B8F9-7CD2-D546-AD39-F0FE6D43C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8576" y="1"/>
            <a:ext cx="30194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0248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5CF6F0-3D5C-F14F-B1BD-05A42946EE1C}"/>
              </a:ext>
            </a:extLst>
          </p:cNvPr>
          <p:cNvSpPr/>
          <p:nvPr/>
        </p:nvSpPr>
        <p:spPr>
          <a:xfrm>
            <a:off x="3287713" y="476251"/>
            <a:ext cx="65532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altLang="en-US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en-US" sz="3200" b="1" dirty="0">
                <a:solidFill>
                  <a:srgbClr val="000000"/>
                </a:solidFill>
                <a:latin typeface="Times New Roman"/>
              </a:rPr>
              <a:t>THUNDERCLAP HEADACHE</a:t>
            </a:r>
            <a:endParaRPr lang="en-GB" sz="3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D7C861-7478-C141-BEFF-E5E4F7658747}"/>
              </a:ext>
            </a:extLst>
          </p:cNvPr>
          <p:cNvSpPr txBox="1">
            <a:spLocks/>
          </p:cNvSpPr>
          <p:nvPr/>
        </p:nvSpPr>
        <p:spPr bwMode="auto">
          <a:xfrm>
            <a:off x="1524000" y="1557338"/>
            <a:ext cx="91440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36525" indent="0" eaLnBrk="1" hangingPunct="1">
              <a:buClr>
                <a:srgbClr val="B2B2B2"/>
              </a:buClr>
              <a:buNone/>
              <a:defRPr/>
            </a:pPr>
            <a:endParaRPr lang="en-GB" altLang="en-US" sz="2400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47688" indent="-411163" eaLnBrk="1" hangingPunct="1">
              <a:buClr>
                <a:srgbClr val="B2B2B2"/>
              </a:buClr>
              <a:defRPr/>
            </a:pPr>
            <a:r>
              <a:rPr lang="en-GB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‘First or worst’ ever headache </a:t>
            </a:r>
          </a:p>
          <a:p>
            <a:pPr marL="547688" indent="-411163" eaLnBrk="1" hangingPunct="1">
              <a:buClr>
                <a:srgbClr val="B2B2B2"/>
              </a:buClr>
              <a:defRPr/>
            </a:pPr>
            <a:r>
              <a:rPr lang="en-GB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As if you were hit at the back of the head with a cricket bat </a:t>
            </a:r>
          </a:p>
          <a:p>
            <a:pPr marL="547688" indent="-411163" eaLnBrk="1" hangingPunct="1">
              <a:buClr>
                <a:srgbClr val="B2B2B2"/>
              </a:buClr>
              <a:defRPr/>
            </a:pPr>
            <a:r>
              <a:rPr lang="en-GB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If during sleep it wakes you up…</a:t>
            </a:r>
          </a:p>
          <a:p>
            <a:pPr marL="547688" indent="-411163" eaLnBrk="1" hangingPunct="1">
              <a:buClr>
                <a:srgbClr val="B2B2B2"/>
              </a:buClr>
              <a:defRPr/>
            </a:pPr>
            <a:r>
              <a:rPr lang="en-GB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Peaks within 1 minute (up to 5 minutes)</a:t>
            </a:r>
          </a:p>
          <a:p>
            <a:pPr marL="547688" indent="-411163" eaLnBrk="1" hangingPunct="1">
              <a:buClr>
                <a:srgbClr val="B2B2B2"/>
              </a:buClr>
              <a:defRPr/>
            </a:pPr>
            <a:r>
              <a:rPr lang="en-GB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Nausea, Vomiting, Sensitivity to light, sound and smell confuses you with Migraine </a:t>
            </a:r>
          </a:p>
          <a:p>
            <a:pPr marL="136525" indent="0" eaLnBrk="1" hangingPunct="1">
              <a:buClr>
                <a:srgbClr val="B2B2B2"/>
              </a:buClr>
              <a:buNone/>
              <a:defRPr/>
            </a:pPr>
            <a:r>
              <a:rPr lang="en-GB" altLang="en-US" sz="2400" kern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9588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5F26B8C5-6399-664C-8E50-B9E286F49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b="1"/>
              <a:t/>
            </a:r>
            <a:br>
              <a:rPr lang="en-GB" altLang="en-US" sz="3200" b="1"/>
            </a:br>
            <a:r>
              <a:rPr lang="en-GB" altLang="en-US" sz="3200" b="1"/>
              <a:t>THUNDERCLAP HEADACHE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xmlns="" id="{DDDA6765-811D-FD42-AB34-5334FA8E9C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38401" y="1600201"/>
            <a:ext cx="4749477" cy="4530725"/>
          </a:xfrm>
        </p:spPr>
        <p:txBody>
          <a:bodyPr/>
          <a:lstStyle/>
          <a:p>
            <a:pPr eaLnBrk="1" hangingPunct="1"/>
            <a:r>
              <a:rPr lang="en-GB" altLang="en-US" sz="2000" dirty="0">
                <a:latin typeface="Times New Roman" panose="02020603050405020304" pitchFamily="18" charset="0"/>
              </a:rPr>
              <a:t>Common Causes</a:t>
            </a:r>
          </a:p>
          <a:p>
            <a:pPr lvl="1" eaLnBrk="1" hangingPunct="1"/>
            <a:r>
              <a:rPr lang="en-GB" altLang="en-US" b="1" dirty="0">
                <a:latin typeface="Times New Roman" panose="02020603050405020304" pitchFamily="18" charset="0"/>
              </a:rPr>
              <a:t>Sub-arachnoid haemorrhage</a:t>
            </a:r>
          </a:p>
          <a:p>
            <a:pPr lvl="1" eaLnBrk="1" hangingPunct="1"/>
            <a:r>
              <a:rPr lang="en-GB" altLang="en-US" dirty="0">
                <a:latin typeface="Times New Roman" panose="02020603050405020304" pitchFamily="18" charset="0"/>
              </a:rPr>
              <a:t>Reversible vasoconstriction syndrome.</a:t>
            </a:r>
          </a:p>
          <a:p>
            <a:pPr lvl="1" eaLnBrk="1" hangingPunct="1"/>
            <a:r>
              <a:rPr lang="en-GB" altLang="en-US" dirty="0">
                <a:latin typeface="Times New Roman" panose="02020603050405020304" pitchFamily="18" charset="0"/>
              </a:rPr>
              <a:t>Other IC haemorrhage</a:t>
            </a:r>
          </a:p>
          <a:p>
            <a:pPr lvl="1" eaLnBrk="1" hangingPunct="1"/>
            <a:r>
              <a:rPr lang="en-GB" altLang="en-US" dirty="0">
                <a:latin typeface="Times New Roman" panose="02020603050405020304" pitchFamily="18" charset="0"/>
              </a:rPr>
              <a:t>Venous Sinus Thrombosis</a:t>
            </a:r>
          </a:p>
          <a:p>
            <a:pPr lvl="1" eaLnBrk="1" hangingPunct="1"/>
            <a:r>
              <a:rPr lang="en-GB" altLang="en-US" dirty="0">
                <a:latin typeface="Times New Roman" panose="02020603050405020304" pitchFamily="18" charset="0"/>
              </a:rPr>
              <a:t>Pituitary Apoplexy</a:t>
            </a:r>
          </a:p>
          <a:p>
            <a:pPr lvl="1" eaLnBrk="1" hangingPunct="1"/>
            <a:r>
              <a:rPr lang="en-GB" altLang="en-US" dirty="0">
                <a:latin typeface="Times New Roman" panose="02020603050405020304" pitchFamily="18" charset="0"/>
              </a:rPr>
              <a:t>Arterial Dissection </a:t>
            </a: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xmlns="" id="{E55C676F-727C-E141-BCBF-060876EE155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104064" y="1600201"/>
            <a:ext cx="3106737" cy="4530725"/>
          </a:xfrm>
        </p:spPr>
        <p:txBody>
          <a:bodyPr/>
          <a:lstStyle/>
          <a:p>
            <a:pPr eaLnBrk="1" hangingPunct="1"/>
            <a:r>
              <a:rPr lang="en-GB" altLang="en-US" sz="2000" dirty="0">
                <a:latin typeface="Times New Roman" panose="02020603050405020304" pitchFamily="18" charset="0"/>
              </a:rPr>
              <a:t>Uncommon Causes</a:t>
            </a:r>
          </a:p>
          <a:p>
            <a:pPr lvl="1" eaLnBrk="1" hangingPunct="1"/>
            <a:r>
              <a:rPr lang="en-GB" altLang="en-US" sz="2000" dirty="0">
                <a:latin typeface="Times New Roman" panose="02020603050405020304" pitchFamily="18" charset="0"/>
              </a:rPr>
              <a:t>Meningitis</a:t>
            </a:r>
          </a:p>
          <a:p>
            <a:pPr lvl="1" eaLnBrk="1" hangingPunct="1"/>
            <a:r>
              <a:rPr lang="en-GB" altLang="en-US" sz="2000" dirty="0">
                <a:latin typeface="Times New Roman" panose="02020603050405020304" pitchFamily="18" charset="0"/>
              </a:rPr>
              <a:t>Temporal arteritis</a:t>
            </a:r>
          </a:p>
          <a:p>
            <a:pPr lvl="1" eaLnBrk="1" hangingPunct="1"/>
            <a:r>
              <a:rPr lang="en-GB" altLang="en-US" sz="2000" dirty="0">
                <a:latin typeface="Times New Roman" panose="02020603050405020304" pitchFamily="18" charset="0"/>
              </a:rPr>
              <a:t>CSF hypotension</a:t>
            </a:r>
          </a:p>
          <a:p>
            <a:pPr lvl="1" eaLnBrk="1" hangingPunct="1"/>
            <a:r>
              <a:rPr lang="en-GB" altLang="en-US" sz="2000" dirty="0">
                <a:latin typeface="Times New Roman" panose="02020603050405020304" pitchFamily="18" charset="0"/>
              </a:rPr>
              <a:t>Cerebellar infarct</a:t>
            </a:r>
          </a:p>
          <a:p>
            <a:pPr lvl="1" eaLnBrk="1" hangingPunct="1"/>
            <a:r>
              <a:rPr lang="en-GB" altLang="en-US" sz="2000" dirty="0">
                <a:latin typeface="Times New Roman" panose="02020603050405020304" pitchFamily="18" charset="0"/>
              </a:rPr>
              <a:t>Cerebral </a:t>
            </a:r>
            <a:r>
              <a:rPr lang="en-GB" altLang="en-US" sz="2000" dirty="0" err="1">
                <a:latin typeface="Times New Roman" panose="02020603050405020304" pitchFamily="18" charset="0"/>
              </a:rPr>
              <a:t>angiitis</a:t>
            </a:r>
            <a:endParaRPr lang="en-GB" altLang="en-US" sz="2000" dirty="0">
              <a:latin typeface="Times New Roman" panose="02020603050405020304" pitchFamily="18" charset="0"/>
            </a:endParaRPr>
          </a:p>
          <a:p>
            <a:pPr lvl="1" eaLnBrk="1" hangingPunct="1"/>
            <a:endParaRPr lang="en-GB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xmlns="" id="{8AA2DF89-FD23-AA46-8C50-ACDA3F36E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3736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294" name="Text Box 7">
            <a:extLst>
              <a:ext uri="{FF2B5EF4-FFF2-40B4-BE49-F238E27FC236}">
                <a16:creationId xmlns:a16="http://schemas.microsoft.com/office/drawing/2014/main" xmlns="" id="{98A022D8-62D9-8E4C-8FCD-461844D16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9" y="5154614"/>
            <a:ext cx="4662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Worst ever HA – Normal Exam – 12%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Worst ever HA – Abnormal Exam – 25%</a:t>
            </a:r>
          </a:p>
        </p:txBody>
      </p:sp>
    </p:spTree>
    <p:extLst>
      <p:ext uri="{BB962C8B-B14F-4D97-AF65-F5344CB8AC3E}">
        <p14:creationId xmlns:p14="http://schemas.microsoft.com/office/powerpoint/2010/main" xmlns="" val="921547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5F862911-C019-2F46-AD20-9E0CB9DAF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>
                <a:cs typeface="Times New Roman" panose="02020603050405020304" pitchFamily="18" charset="0"/>
              </a:rPr>
              <a:t>RECENT AND PROGRESSIVE HEADACHES</a:t>
            </a:r>
            <a:br>
              <a:rPr lang="en-GB" altLang="en-US" sz="2800" b="1">
                <a:cs typeface="Times New Roman" panose="02020603050405020304" pitchFamily="18" charset="0"/>
              </a:rPr>
            </a:br>
            <a:r>
              <a:rPr lang="en-GB" altLang="en-US" sz="2800" b="1">
                <a:cs typeface="Times New Roman" panose="02020603050405020304" pitchFamily="18" charset="0"/>
              </a:rPr>
              <a:t>weeks to &lt; 3/12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B401AFB1-AD09-A743-A8CF-FD71BD925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WORRY IS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Is it a tumour? Any age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Is it a blood clot in veins? Young females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Is there inflammation of vessels? Those above 50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Is there a rise in fluid/pressure? Overweight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Is there a clot outside brain? Elderly with falls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827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CB1B7BB3-9C61-C940-B135-0DBE14247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>
                <a:cs typeface="Times New Roman" panose="02020603050405020304" pitchFamily="18" charset="0"/>
              </a:rPr>
              <a:t>HEADACHES PRECIPITATED WITH ANY VALSALVA MANOUVRES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C0E9A3CE-2F09-F046-93B4-0135067B5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indicates a rise in pressure in the head on straining. So to exclude any space occupying lesion.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Remember migraine headaches are worsened on straining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Primary cough headaches / Primary exertional headaches are only precipitated doing the specific task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818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4A2442B8-56BC-C547-BCD8-41DA8724A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>
                <a:cs typeface="Times New Roman" panose="02020603050405020304" pitchFamily="18" charset="0"/>
              </a:rPr>
              <a:t>HEADACHES CHANGING WITH POSTURE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7E4A59BE-C4B8-6949-918F-2AC6DCE5E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intracranial pressure rises on lying and reduces on standing.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Normally there is autoregulation of intracranial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If pressure is already high – it will increase more on lying down causing headache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a leak of the CSF, the pressure drops more prominently on standing causing headache.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772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E57A81B9-07ED-5B42-A1E6-62601BC04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>
                <a:cs typeface="Times New Roman" panose="02020603050405020304" pitchFamily="18" charset="0"/>
              </a:rPr>
              <a:t>HEADACHES – NEW ONSET OVER AGE 50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9615BF08-B0A6-4A41-99CF-891E94DC7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7772400" cy="4979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proved otherwise it indicates inflammation in blood vessels mainly temporal artery – 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ARTERITIS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 as it could affect other blood vessels causing blindness, stroke etc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feel very much unwell with loss of appetite, sleep, weight loss and tiredness.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Jaw pain while eating – pain on combing – tender temples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will have an abnormal blood test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Steroids treat the condition dramatically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714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521E7539-AA8D-B248-A2B8-7D76622BF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277813"/>
            <a:ext cx="8388350" cy="1143000"/>
          </a:xfrm>
        </p:spPr>
        <p:txBody>
          <a:bodyPr/>
          <a:lstStyle/>
          <a:p>
            <a:pPr eaLnBrk="1" hangingPunct="1"/>
            <a:r>
              <a:rPr lang="en-GB" altLang="en-US" sz="2800" b="1">
                <a:cs typeface="Times New Roman" panose="02020603050405020304" pitchFamily="18" charset="0"/>
              </a:rPr>
              <a:t>HEADACHES – A CHANGE IN CHARCTERISTIC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CA62B081-89CC-4643-86AD-746189702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7772400" cy="4979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a migraineur does not protect you from anything else.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change in character 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mean a different cause.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Tendency to label every headache in migraineur as being migraine.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what is different and insist on referral.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216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EFD36FA2-38DE-084D-B201-016203341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104" y="0"/>
            <a:ext cx="8303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24891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AFECF2C-4422-674C-87B7-D32A0A9AF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312" y="0"/>
            <a:ext cx="6263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28735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xmlns="" id="{BA9C9647-E817-0641-80B6-04ED8418DB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92101"/>
            <a:ext cx="8229600" cy="13874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200"/>
              <a:t>               Cefalea  =  mal di testa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B293782A-4E22-0E4D-9851-0CCC9106075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905000"/>
            <a:ext cx="8229600" cy="4114800"/>
          </a:xfrm>
          <a:ln/>
        </p:spPr>
        <p:txBody>
          <a:bodyPr/>
          <a:lstStyle/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 1)  cefalea = sintomo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                           CEFALEE SECONDARIE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 2)  cefalea = malattia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                           CEFALEE PRIMARIE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.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979761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7C6D6CD7-729A-6346-B810-A3B4A91B3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893" y="139700"/>
            <a:ext cx="7759700" cy="2921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24D52BE5-57BE-2846-8EA3-F71E4CE64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28" y="3568701"/>
            <a:ext cx="5003800" cy="4572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5709ED7-83A8-5B4A-B20B-279741571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293" y="4211864"/>
            <a:ext cx="7454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45638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E3797562-BC74-1042-92FC-430DE711B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50" y="1149350"/>
            <a:ext cx="78359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3849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xmlns="" id="{DCF26E25-D88E-814E-B78D-43A5452779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256686"/>
            <a:ext cx="8229600" cy="4344627"/>
          </a:xfrm>
          <a:ln/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b="1" dirty="0"/>
              <a:t/>
            </a:r>
            <a:br>
              <a:rPr lang="en-GB" altLang="it-IT" b="1" dirty="0"/>
            </a:br>
            <a:r>
              <a:rPr lang="en-GB" altLang="it-IT" sz="3200" b="1" dirty="0"/>
              <a:t/>
            </a:r>
            <a:br>
              <a:rPr lang="en-GB" altLang="it-IT" sz="3200" b="1" dirty="0"/>
            </a:br>
            <a:r>
              <a:rPr lang="en-GB" altLang="it-IT" sz="2200" dirty="0" err="1"/>
              <a:t>attribuite</a:t>
            </a:r>
            <a:r>
              <a:rPr lang="en-GB" altLang="it-IT" sz="2200" dirty="0"/>
              <a:t> a:</a:t>
            </a:r>
            <a:br>
              <a:rPr lang="en-GB" altLang="it-IT" sz="2200" dirty="0"/>
            </a:br>
            <a:r>
              <a:rPr lang="en-GB" altLang="it-IT" sz="2200" dirty="0"/>
              <a:t/>
            </a:r>
            <a:br>
              <a:rPr lang="en-GB" altLang="it-IT" sz="2200" dirty="0"/>
            </a:br>
            <a:r>
              <a:rPr lang="en-GB" altLang="it-IT" sz="2200" dirty="0"/>
              <a:t>trauma </a:t>
            </a:r>
            <a:r>
              <a:rPr lang="en-GB" altLang="it-IT" sz="2200" dirty="0" err="1"/>
              <a:t>cranico</a:t>
            </a:r>
            <a:r>
              <a:rPr lang="en-GB" altLang="it-IT" sz="2200" dirty="0"/>
              <a:t> e/o </a:t>
            </a:r>
            <a:r>
              <a:rPr lang="en-GB" altLang="it-IT" sz="2200" dirty="0" err="1"/>
              <a:t>cervicale</a:t>
            </a:r>
            <a:r>
              <a:rPr lang="en-GB" altLang="it-IT" sz="2200" dirty="0"/>
              <a:t/>
            </a:r>
            <a:br>
              <a:rPr lang="en-GB" altLang="it-IT" sz="2200" dirty="0"/>
            </a:br>
            <a:r>
              <a:rPr lang="en-GB" altLang="it-IT" sz="2200" dirty="0" err="1"/>
              <a:t>dist.vascolari</a:t>
            </a:r>
            <a:r>
              <a:rPr lang="en-GB" altLang="it-IT" sz="2200" dirty="0"/>
              <a:t> cranio-</a:t>
            </a:r>
            <a:r>
              <a:rPr lang="en-GB" altLang="it-IT" sz="2200" dirty="0" err="1"/>
              <a:t>cervicali</a:t>
            </a:r>
            <a:r>
              <a:rPr lang="en-GB" altLang="it-IT" sz="2200" dirty="0"/>
              <a:t/>
            </a:r>
            <a:br>
              <a:rPr lang="en-GB" altLang="it-IT" sz="2200" dirty="0"/>
            </a:br>
            <a:r>
              <a:rPr lang="en-GB" altLang="it-IT" sz="2200" dirty="0" err="1"/>
              <a:t>dist.intracranici</a:t>
            </a:r>
            <a:r>
              <a:rPr lang="en-GB" altLang="it-IT" sz="2200" dirty="0"/>
              <a:t> non </a:t>
            </a:r>
            <a:r>
              <a:rPr lang="en-GB" altLang="it-IT" sz="2200" dirty="0" err="1"/>
              <a:t>vascolari</a:t>
            </a:r>
            <a:r>
              <a:rPr lang="en-GB" altLang="it-IT" sz="2200" dirty="0"/>
              <a:t/>
            </a:r>
            <a:br>
              <a:rPr lang="en-GB" altLang="it-IT" sz="2200" dirty="0"/>
            </a:br>
            <a:r>
              <a:rPr lang="en-GB" altLang="it-IT" sz="2200" dirty="0" err="1"/>
              <a:t>uso</a:t>
            </a:r>
            <a:r>
              <a:rPr lang="en-GB" altLang="it-IT" sz="2200" dirty="0"/>
              <a:t>/</a:t>
            </a:r>
            <a:r>
              <a:rPr lang="en-GB" altLang="it-IT" sz="2200" dirty="0" err="1"/>
              <a:t>sospensione</a:t>
            </a:r>
            <a:r>
              <a:rPr lang="en-GB" altLang="it-IT" sz="2200" dirty="0"/>
              <a:t>  di </a:t>
            </a:r>
            <a:r>
              <a:rPr lang="en-GB" altLang="it-IT" sz="2200" dirty="0" err="1"/>
              <a:t>sostanze</a:t>
            </a:r>
            <a:r>
              <a:rPr lang="en-GB" altLang="it-IT" sz="2200" dirty="0"/>
              <a:t> </a:t>
            </a:r>
            <a:br>
              <a:rPr lang="en-GB" altLang="it-IT" sz="2200" dirty="0"/>
            </a:br>
            <a:r>
              <a:rPr lang="en-GB" altLang="it-IT" sz="2200" dirty="0" err="1"/>
              <a:t>infezione</a:t>
            </a:r>
            <a:r>
              <a:rPr lang="en-GB" altLang="it-IT" sz="2200" dirty="0"/>
              <a:t/>
            </a:r>
            <a:br>
              <a:rPr lang="en-GB" altLang="it-IT" sz="2200" dirty="0"/>
            </a:br>
            <a:r>
              <a:rPr lang="en-GB" altLang="it-IT" sz="2200" dirty="0" err="1"/>
              <a:t>disturbi</a:t>
            </a:r>
            <a:r>
              <a:rPr lang="en-GB" altLang="it-IT" sz="2200" dirty="0"/>
              <a:t> </a:t>
            </a:r>
            <a:r>
              <a:rPr lang="en-GB" altLang="it-IT" sz="2200" dirty="0" err="1"/>
              <a:t>dell'omeostasi</a:t>
            </a:r>
            <a:r>
              <a:rPr lang="en-GB" altLang="it-IT" sz="2200" dirty="0"/>
              <a:t/>
            </a:r>
            <a:br>
              <a:rPr lang="en-GB" altLang="it-IT" sz="2200" dirty="0"/>
            </a:br>
            <a:r>
              <a:rPr lang="en-GB" altLang="it-IT" sz="2200" dirty="0"/>
              <a:t>dist. </a:t>
            </a:r>
            <a:r>
              <a:rPr lang="en-GB" altLang="it-IT" sz="2200" dirty="0" err="1"/>
              <a:t>cranio</a:t>
            </a:r>
            <a:r>
              <a:rPr lang="en-GB" altLang="it-IT" sz="2200" dirty="0"/>
              <a:t>, </a:t>
            </a:r>
            <a:r>
              <a:rPr lang="en-GB" altLang="it-IT" sz="2200" dirty="0" err="1"/>
              <a:t>collo</a:t>
            </a:r>
            <a:r>
              <a:rPr lang="en-GB" altLang="it-IT" sz="2200" dirty="0"/>
              <a:t>, </a:t>
            </a:r>
            <a:r>
              <a:rPr lang="en-GB" altLang="it-IT" sz="2200" dirty="0" err="1"/>
              <a:t>orecchi</a:t>
            </a:r>
            <a:r>
              <a:rPr lang="en-GB" altLang="it-IT" sz="2200" dirty="0"/>
              <a:t>, </a:t>
            </a:r>
            <a:r>
              <a:rPr lang="en-GB" altLang="it-IT" sz="2200" dirty="0" err="1"/>
              <a:t>naso</a:t>
            </a:r>
            <a:r>
              <a:rPr lang="en-GB" altLang="it-IT" sz="2200" dirty="0"/>
              <a:t>, </a:t>
            </a:r>
            <a:r>
              <a:rPr lang="en-GB" altLang="it-IT" sz="2200" dirty="0" err="1"/>
              <a:t>seni</a:t>
            </a:r>
            <a:r>
              <a:rPr lang="en-GB" altLang="it-IT" sz="2200" dirty="0"/>
              <a:t> </a:t>
            </a:r>
            <a:r>
              <a:rPr lang="en-GB" altLang="it-IT" sz="2200" dirty="0" err="1"/>
              <a:t>paranasali</a:t>
            </a:r>
            <a:r>
              <a:rPr lang="en-GB" altLang="it-IT" sz="2200" dirty="0"/>
              <a:t>, </a:t>
            </a:r>
            <a:r>
              <a:rPr lang="en-GB" altLang="it-IT" sz="2200" dirty="0" err="1"/>
              <a:t>denti</a:t>
            </a:r>
            <a:r>
              <a:rPr lang="en-GB" altLang="it-IT" sz="2200" dirty="0"/>
              <a:t>, </a:t>
            </a:r>
            <a:r>
              <a:rPr lang="en-GB" altLang="it-IT" sz="2200" dirty="0" err="1"/>
              <a:t>bocca</a:t>
            </a:r>
            <a:r>
              <a:rPr lang="en-GB" altLang="it-IT" sz="2200" dirty="0"/>
              <a:t> e </a:t>
            </a:r>
            <a:r>
              <a:rPr lang="en-GB" altLang="it-IT" sz="2200" dirty="0" err="1"/>
              <a:t>strutture</a:t>
            </a:r>
            <a:r>
              <a:rPr lang="en-GB" altLang="it-IT" sz="2200" dirty="0"/>
              <a:t> </a:t>
            </a:r>
            <a:r>
              <a:rPr lang="en-GB" altLang="it-IT" sz="2200" dirty="0" err="1"/>
              <a:t>facciali</a:t>
            </a:r>
            <a:r>
              <a:rPr lang="en-GB" altLang="it-IT" sz="2200" dirty="0"/>
              <a:t> o </a:t>
            </a:r>
            <a:r>
              <a:rPr lang="en-GB" altLang="it-IT" sz="2200" dirty="0" err="1"/>
              <a:t>craniche</a:t>
            </a:r>
            <a:r>
              <a:rPr lang="en-GB" altLang="it-IT" sz="2200" dirty="0"/>
              <a:t/>
            </a:r>
            <a:br>
              <a:rPr lang="en-GB" altLang="it-IT" sz="2200" dirty="0"/>
            </a:br>
            <a:r>
              <a:rPr lang="en-GB" altLang="it-IT" sz="2200" dirty="0" err="1"/>
              <a:t>disturbo</a:t>
            </a:r>
            <a:r>
              <a:rPr lang="en-GB" altLang="it-IT" sz="2200" dirty="0"/>
              <a:t> </a:t>
            </a:r>
            <a:r>
              <a:rPr lang="en-GB" altLang="it-IT" sz="2200" dirty="0" err="1"/>
              <a:t>psichiatrico</a:t>
            </a:r>
            <a:endParaRPr lang="en-GB" altLang="it-IT" sz="2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74E799E3-8EBC-1940-8740-CD2F461EC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54554"/>
            <a:ext cx="8229600" cy="67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b="1" dirty="0" err="1"/>
              <a:t>Cefalea</a:t>
            </a:r>
            <a:r>
              <a:rPr lang="en-GB" altLang="it-IT" b="1" dirty="0"/>
              <a:t> </a:t>
            </a:r>
            <a:r>
              <a:rPr lang="en-GB" altLang="it-IT" b="1" dirty="0" err="1"/>
              <a:t>secondarie</a:t>
            </a:r>
            <a:endParaRPr lang="en-GB" alt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410731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3C631905-1667-5C48-AE03-8F9F25EB7C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4483" y="104775"/>
            <a:ext cx="10723033" cy="682626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altLang="en-US" dirty="0"/>
              <a:t>Classification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89090111-CCD5-404D-9524-86F0336040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95499" y="787401"/>
            <a:ext cx="8001000" cy="4648200"/>
          </a:xfrm>
        </p:spPr>
        <p:txBody>
          <a:bodyPr/>
          <a:lstStyle/>
          <a:p>
            <a:pPr defTabSz="190500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da-DK" altLang="en-US" dirty="0"/>
              <a:t>Part 2: </a:t>
            </a:r>
            <a:r>
              <a:rPr lang="da-DK" altLang="en-US" b="1" dirty="0"/>
              <a:t>The secondary headaches</a:t>
            </a:r>
            <a:r>
              <a:rPr lang="en-GB" altLang="en-US" b="1" dirty="0"/>
              <a:t>	</a:t>
            </a:r>
          </a:p>
          <a:p>
            <a:pPr marL="1077913" lvl="1" indent="-523875" defTabSz="1905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dirty="0"/>
              <a:t>Headache attributed to trauma or injury to the head and/or neck</a:t>
            </a:r>
          </a:p>
          <a:p>
            <a:pPr marL="1077913" lvl="1" indent="-523875" defTabSz="1905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dirty="0"/>
              <a:t>Headache attributed to cranial or cervical vascular disorder</a:t>
            </a:r>
          </a:p>
          <a:p>
            <a:pPr marL="1077913" lvl="1" indent="-523875" defTabSz="1905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dirty="0"/>
              <a:t>Headache attributed to non-vascular intracranial disorder</a:t>
            </a:r>
          </a:p>
          <a:p>
            <a:pPr marL="1077913" lvl="1" indent="-523875" defTabSz="1905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dirty="0">
                <a:solidFill>
                  <a:schemeClr val="tx1"/>
                </a:solidFill>
              </a:rPr>
              <a:t>Headache attributed to a substance or its withdrawal	</a:t>
            </a:r>
          </a:p>
          <a:p>
            <a:pPr marL="1011238" lvl="1" indent="-457200" defTabSz="1905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dirty="0"/>
              <a:t>Headache attributed to infection</a:t>
            </a:r>
          </a:p>
          <a:p>
            <a:pPr marL="1077913" lvl="1" indent="-523875" defTabSz="1905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dirty="0"/>
              <a:t>Headache attributed to disorder of homoeostasis</a:t>
            </a:r>
          </a:p>
          <a:p>
            <a:pPr marL="1077913" lvl="1" indent="-523875" defTabSz="1905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" altLang="en-US" dirty="0"/>
              <a:t>	Headache or facial pain attributed to disorder of the cranium, neck, eyes, ears, nose, sinuses, teeth, mouth or other facial or cervical structure</a:t>
            </a:r>
          </a:p>
          <a:p>
            <a:pPr marL="1077913" lvl="1" indent="-523875" defTabSz="1905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" altLang="en-US" dirty="0"/>
              <a:t>Headache attributed to psychiatric disorder</a:t>
            </a:r>
            <a:r>
              <a:rPr lang="en-GB" altLang="en-US" b="1" dirty="0"/>
              <a:t>	</a:t>
            </a:r>
          </a:p>
          <a:p>
            <a:pPr marL="1077913" lvl="1" indent="-523875" defTabSz="190500" eaLnBrk="1" hangingPunct="1">
              <a:spcBef>
                <a:spcPct val="0"/>
              </a:spcBef>
              <a:buNone/>
              <a:defRPr/>
            </a:pPr>
            <a:endParaRPr lang="en-GB" altLang="en-US" b="1" dirty="0"/>
          </a:p>
          <a:p>
            <a:pPr defTabSz="190500" eaLnBrk="1" hangingPunct="1">
              <a:spcBef>
                <a:spcPct val="0"/>
              </a:spcBef>
              <a:buNone/>
              <a:defRPr/>
            </a:pPr>
            <a:r>
              <a:rPr lang="en-GB" altLang="en-US" sz="2000" b="1" dirty="0"/>
              <a:t>	</a:t>
            </a:r>
          </a:p>
          <a:p>
            <a:pPr defTabSz="190500" eaLnBrk="1" hangingPunct="1">
              <a:spcBef>
                <a:spcPct val="0"/>
              </a:spcBef>
              <a:buNone/>
              <a:defRPr/>
            </a:pPr>
            <a:r>
              <a:rPr lang="en-GB" altLang="en-US" sz="2000" b="1" dirty="0"/>
              <a:t>	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xmlns="" id="{669D2AA6-20C8-7E4E-AC0D-0432E74D0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6386512"/>
            <a:ext cx="450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/>
              <a:t>ICHD-3 beta Cephalalgia 2013;33:629.808</a:t>
            </a:r>
          </a:p>
        </p:txBody>
      </p:sp>
      <p:pic>
        <p:nvPicPr>
          <p:cNvPr id="6149" name="Picture 6" descr="ihs_logo_en">
            <a:extLst>
              <a:ext uri="{FF2B5EF4-FFF2-40B4-BE49-F238E27FC236}">
                <a16:creationId xmlns:a16="http://schemas.microsoft.com/office/drawing/2014/main" xmlns="" id="{59A34927-D7BD-5B46-BD32-FF98422F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6203" y="104775"/>
            <a:ext cx="9525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36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xmlns="" id="{596E9EA9-A142-E844-94D2-D434B85A08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07976"/>
            <a:ext cx="8229600" cy="1355725"/>
          </a:xfrm>
          <a:ln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/>
              <a:t>Cefalea</a:t>
            </a:r>
            <a:r>
              <a:rPr lang="en-GB" altLang="it-IT" dirty="0"/>
              <a:t> </a:t>
            </a:r>
            <a:r>
              <a:rPr lang="en-GB" altLang="it-IT" dirty="0" err="1"/>
              <a:t>attribuita</a:t>
            </a:r>
            <a:r>
              <a:rPr lang="en-GB" altLang="it-IT" dirty="0"/>
              <a:t> a trauma </a:t>
            </a:r>
            <a:r>
              <a:rPr lang="en-GB" altLang="it-IT" dirty="0" err="1"/>
              <a:t>cranico</a:t>
            </a:r>
            <a:r>
              <a:rPr lang="en-GB" altLang="it-IT" dirty="0"/>
              <a:t> e/o </a:t>
            </a:r>
            <a:r>
              <a:rPr lang="en-GB" altLang="it-IT" dirty="0" err="1"/>
              <a:t>cervicale</a:t>
            </a:r>
            <a:endParaRPr lang="en-GB" altLang="it-IT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88D80C01-D56B-A048-ACB8-AF7386602A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84363" y="2154238"/>
            <a:ext cx="8229600" cy="4146550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Post-trauma cranico (acuta/cronica)</a:t>
            </a:r>
            <a:r>
              <a:rPr lang="ar-SA" altLang="it-IT"/>
              <a:t>‏</a:t>
            </a:r>
            <a:endParaRPr lang="en-GB" altLang="it-IT"/>
          </a:p>
          <a:p>
            <a:pPr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Dopo colpo di frusta (acuta/cronica)</a:t>
            </a:r>
            <a:r>
              <a:rPr lang="ar-SA" altLang="it-IT"/>
              <a:t>‏</a:t>
            </a:r>
            <a:endParaRPr lang="en-GB" altLang="it-IT"/>
          </a:p>
          <a:p>
            <a:pPr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Da ematoma intracranico traumatico</a:t>
            </a:r>
          </a:p>
          <a:p>
            <a:pPr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Da altri traumatismi cranici e/o cervicali</a:t>
            </a:r>
          </a:p>
          <a:p>
            <a:pPr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Post-craniotomia</a:t>
            </a:r>
          </a:p>
        </p:txBody>
      </p:sp>
    </p:spTree>
    <p:extLst>
      <p:ext uri="{BB962C8B-B14F-4D97-AF65-F5344CB8AC3E}">
        <p14:creationId xmlns:p14="http://schemas.microsoft.com/office/powerpoint/2010/main" xmlns="" val="2185627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xmlns="" id="{AB3942B9-337C-FD4E-8A9D-FE0B1D1CA2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07976"/>
            <a:ext cx="8229600" cy="1355725"/>
          </a:xfrm>
          <a:ln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/>
              <a:t>Cefalea attribuita a disturbi vascolari cranici o cervicali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35A9F773-D99E-5745-8A83-A79B484380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44725" y="1905000"/>
            <a:ext cx="7740650" cy="13716000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/>
              <a:t>Ictus </a:t>
            </a:r>
            <a:r>
              <a:rPr lang="en-GB" altLang="it-IT" dirty="0" err="1"/>
              <a:t>ischemico</a:t>
            </a:r>
            <a:r>
              <a:rPr lang="en-GB" altLang="it-IT" dirty="0"/>
              <a:t> o TIA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Emorragia</a:t>
            </a:r>
            <a:r>
              <a:rPr lang="en-GB" altLang="it-IT" dirty="0"/>
              <a:t> </a:t>
            </a:r>
            <a:r>
              <a:rPr lang="en-GB" altLang="it-IT" dirty="0" err="1"/>
              <a:t>intracranica</a:t>
            </a:r>
            <a:r>
              <a:rPr lang="en-GB" altLang="it-IT" dirty="0"/>
              <a:t> non </a:t>
            </a:r>
            <a:r>
              <a:rPr lang="en-GB" altLang="it-IT" dirty="0" err="1"/>
              <a:t>traumatica</a:t>
            </a:r>
            <a:endParaRPr lang="en-GB" altLang="it-IT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/>
              <a:t>MAV non </a:t>
            </a:r>
            <a:r>
              <a:rPr lang="en-GB" altLang="it-IT" dirty="0" err="1"/>
              <a:t>sanguinante</a:t>
            </a:r>
            <a:endParaRPr lang="en-GB" altLang="it-IT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Arterite</a:t>
            </a:r>
            <a:endParaRPr lang="en-GB" altLang="it-IT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/>
              <a:t>A </a:t>
            </a:r>
            <a:r>
              <a:rPr lang="en-GB" altLang="it-IT" dirty="0" err="1"/>
              <a:t>partenza</a:t>
            </a:r>
            <a:r>
              <a:rPr lang="en-GB" altLang="it-IT" dirty="0"/>
              <a:t> da </a:t>
            </a:r>
            <a:r>
              <a:rPr lang="en-GB" altLang="it-IT" dirty="0" err="1"/>
              <a:t>a.carotide</a:t>
            </a:r>
            <a:r>
              <a:rPr lang="en-GB" altLang="it-IT" dirty="0"/>
              <a:t> o </a:t>
            </a:r>
            <a:r>
              <a:rPr lang="en-GB" altLang="it-IT" dirty="0" err="1"/>
              <a:t>vertebrale</a:t>
            </a:r>
            <a:endParaRPr lang="en-GB" altLang="it-IT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b="1" dirty="0"/>
              <a:t>Da </a:t>
            </a:r>
            <a:r>
              <a:rPr lang="en-GB" altLang="it-IT" b="1" dirty="0" err="1"/>
              <a:t>trombosi</a:t>
            </a:r>
            <a:r>
              <a:rPr lang="en-GB" altLang="it-IT" b="1" dirty="0"/>
              <a:t> </a:t>
            </a:r>
            <a:r>
              <a:rPr lang="en-GB" altLang="it-IT" b="1" dirty="0" err="1"/>
              <a:t>venosa</a:t>
            </a:r>
            <a:r>
              <a:rPr lang="en-GB" altLang="it-IT" b="1" dirty="0"/>
              <a:t> </a:t>
            </a:r>
            <a:r>
              <a:rPr lang="en-GB" altLang="it-IT" b="1" dirty="0" err="1"/>
              <a:t>cerebrale</a:t>
            </a:r>
            <a:endParaRPr lang="en-GB" altLang="it-IT" b="1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Altro</a:t>
            </a:r>
            <a:r>
              <a:rPr lang="en-GB" altLang="it-IT" dirty="0"/>
              <a:t> </a:t>
            </a:r>
            <a:r>
              <a:rPr lang="en-GB" altLang="it-IT" dirty="0" err="1"/>
              <a:t>disturbo</a:t>
            </a:r>
            <a:r>
              <a:rPr lang="en-GB" altLang="it-IT" dirty="0"/>
              <a:t> </a:t>
            </a:r>
            <a:r>
              <a:rPr lang="en-GB" altLang="it-IT" dirty="0" err="1"/>
              <a:t>vascolare</a:t>
            </a:r>
            <a:r>
              <a:rPr lang="en-GB" altLang="it-IT" dirty="0"/>
              <a:t> </a:t>
            </a:r>
            <a:r>
              <a:rPr lang="en-GB" altLang="it-IT" dirty="0" err="1"/>
              <a:t>intracranico</a:t>
            </a: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  <a:p>
            <a:pPr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xmlns="" val="407108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xmlns="" id="{57B6E015-1FED-3741-9564-600DFFCFC5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1" y="300038"/>
            <a:ext cx="8228013" cy="1370012"/>
          </a:xfrm>
          <a:ln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/>
              <a:t>Cefalea attribuita a disturbi intracranici non vascolari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03CAEA0C-6519-3C4E-AD2D-17894B111C5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1" y="1905000"/>
            <a:ext cx="8228013" cy="4179888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Ipertensione</a:t>
            </a:r>
            <a:r>
              <a:rPr lang="en-GB" altLang="it-IT" dirty="0"/>
              <a:t> </a:t>
            </a:r>
            <a:r>
              <a:rPr lang="en-GB" altLang="it-IT" dirty="0" err="1"/>
              <a:t>liquorale</a:t>
            </a:r>
            <a:endParaRPr lang="en-GB" altLang="it-IT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b="1" dirty="0" err="1"/>
              <a:t>Ipotensione</a:t>
            </a:r>
            <a:r>
              <a:rPr lang="en-GB" altLang="it-IT" b="1" dirty="0"/>
              <a:t> </a:t>
            </a:r>
            <a:r>
              <a:rPr lang="en-GB" altLang="it-IT" b="1" dirty="0" err="1"/>
              <a:t>liquorale</a:t>
            </a:r>
            <a:endParaRPr lang="en-GB" altLang="it-IT" b="1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Malattie</a:t>
            </a:r>
            <a:r>
              <a:rPr lang="en-GB" altLang="it-IT" dirty="0"/>
              <a:t> </a:t>
            </a:r>
            <a:r>
              <a:rPr lang="en-GB" altLang="it-IT" dirty="0" err="1"/>
              <a:t>infiammatorie</a:t>
            </a:r>
            <a:r>
              <a:rPr lang="en-GB" altLang="it-IT" dirty="0"/>
              <a:t> non </a:t>
            </a:r>
            <a:r>
              <a:rPr lang="en-GB" altLang="it-IT" dirty="0" err="1"/>
              <a:t>infettive</a:t>
            </a:r>
            <a:endParaRPr lang="en-GB" altLang="it-IT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b="1" dirty="0"/>
              <a:t>Neoplasia </a:t>
            </a:r>
            <a:r>
              <a:rPr lang="en-GB" altLang="it-IT" b="1" dirty="0" err="1"/>
              <a:t>intracranica</a:t>
            </a:r>
            <a:endParaRPr lang="en-GB" altLang="it-IT" b="1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Iniezione</a:t>
            </a:r>
            <a:r>
              <a:rPr lang="en-GB" altLang="it-IT" dirty="0"/>
              <a:t> </a:t>
            </a:r>
            <a:r>
              <a:rPr lang="en-GB" altLang="it-IT" dirty="0" err="1"/>
              <a:t>intratecale</a:t>
            </a:r>
            <a:endParaRPr lang="en-GB" altLang="it-IT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Dopo</a:t>
            </a:r>
            <a:r>
              <a:rPr lang="en-GB" altLang="it-IT" dirty="0"/>
              <a:t> </a:t>
            </a:r>
            <a:r>
              <a:rPr lang="en-GB" altLang="it-IT" dirty="0" err="1"/>
              <a:t>crisi</a:t>
            </a:r>
            <a:r>
              <a:rPr lang="en-GB" altLang="it-IT" dirty="0"/>
              <a:t> </a:t>
            </a:r>
            <a:r>
              <a:rPr lang="en-GB" altLang="it-IT" dirty="0" err="1"/>
              <a:t>epilettica</a:t>
            </a:r>
            <a:endParaRPr lang="en-GB" altLang="it-IT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Altre</a:t>
            </a:r>
            <a:r>
              <a:rPr lang="en-GB" altLang="it-IT" dirty="0"/>
              <a:t> (</a:t>
            </a:r>
            <a:r>
              <a:rPr lang="en-GB" altLang="it-IT" dirty="0" err="1"/>
              <a:t>malf</a:t>
            </a:r>
            <a:r>
              <a:rPr lang="en-GB" altLang="it-IT" dirty="0"/>
              <a:t>. Chiari I, </a:t>
            </a:r>
            <a:r>
              <a:rPr lang="en-GB" altLang="it-IT" dirty="0" err="1"/>
              <a:t>linfocitosi</a:t>
            </a:r>
            <a:r>
              <a:rPr lang="en-GB" altLang="it-IT" dirty="0"/>
              <a:t> </a:t>
            </a:r>
            <a:r>
              <a:rPr lang="en-GB" altLang="it-IT" dirty="0" err="1"/>
              <a:t>liquorale</a:t>
            </a:r>
            <a:r>
              <a:rPr lang="en-GB" altLang="it-IT" dirty="0"/>
              <a:t>....) </a:t>
            </a:r>
          </a:p>
        </p:txBody>
      </p:sp>
    </p:spTree>
    <p:extLst>
      <p:ext uri="{BB962C8B-B14F-4D97-AF65-F5344CB8AC3E}">
        <p14:creationId xmlns:p14="http://schemas.microsoft.com/office/powerpoint/2010/main" xmlns="" val="3168914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xmlns="" id="{A0E31509-1EC3-C440-9F75-863F19941E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1" y="349250"/>
            <a:ext cx="8228013" cy="1360488"/>
          </a:xfrm>
          <a:ln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/>
              <a:t>Cefalea attribuita a infezione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83DE5EF2-6DA3-F948-B225-B019F3962A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1" y="1905000"/>
            <a:ext cx="8228013" cy="4179888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Infezione</a:t>
            </a:r>
            <a:r>
              <a:rPr lang="en-GB" altLang="it-IT" dirty="0"/>
              <a:t> </a:t>
            </a:r>
            <a:r>
              <a:rPr lang="en-GB" altLang="it-IT" dirty="0" err="1"/>
              <a:t>intracranica</a:t>
            </a:r>
            <a:r>
              <a:rPr lang="en-GB" altLang="it-IT" dirty="0"/>
              <a:t> (</a:t>
            </a:r>
            <a:r>
              <a:rPr lang="en-GB" altLang="it-IT" b="1" dirty="0" err="1"/>
              <a:t>meningite</a:t>
            </a:r>
            <a:r>
              <a:rPr lang="en-GB" altLang="it-IT" b="1" dirty="0"/>
              <a:t> e </a:t>
            </a:r>
            <a:r>
              <a:rPr lang="en-GB" altLang="it-IT" b="1" dirty="0" err="1"/>
              <a:t>encefalite</a:t>
            </a:r>
            <a:r>
              <a:rPr lang="en-GB" altLang="it-IT" dirty="0"/>
              <a:t>)</a:t>
            </a:r>
          </a:p>
          <a:p>
            <a:pPr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Infezioni</a:t>
            </a:r>
            <a:r>
              <a:rPr lang="en-GB" altLang="it-IT" dirty="0"/>
              <a:t> </a:t>
            </a:r>
            <a:r>
              <a:rPr lang="en-GB" altLang="it-IT" dirty="0" err="1"/>
              <a:t>sistemiche</a:t>
            </a:r>
            <a:endParaRPr lang="en-GB" altLang="it-IT" dirty="0"/>
          </a:p>
          <a:p>
            <a:pPr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/>
              <a:t>HIV/AIDS</a:t>
            </a:r>
          </a:p>
          <a:p>
            <a:pPr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/>
              <a:t>Cefalea</a:t>
            </a:r>
            <a:r>
              <a:rPr lang="en-GB" altLang="it-IT" dirty="0"/>
              <a:t> </a:t>
            </a:r>
            <a:r>
              <a:rPr lang="en-GB" altLang="it-IT" dirty="0" err="1"/>
              <a:t>cronica</a:t>
            </a:r>
            <a:r>
              <a:rPr lang="en-GB" altLang="it-IT" dirty="0"/>
              <a:t> post-</a:t>
            </a:r>
            <a:r>
              <a:rPr lang="en-GB" altLang="it-IT" dirty="0" err="1"/>
              <a:t>infettiva</a:t>
            </a:r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xmlns="" val="2411337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923</Words>
  <Application>Microsoft Macintosh PowerPoint</Application>
  <PresentationFormat>Personalizzato</PresentationFormat>
  <Paragraphs>230</Paragraphs>
  <Slides>31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1_Brezza</vt:lpstr>
      <vt:lpstr>Layers</vt:lpstr>
      <vt:lpstr>Cefalee</vt:lpstr>
      <vt:lpstr>IHS CLASSIFICATION </vt:lpstr>
      <vt:lpstr>               Cefalea  =  mal di testa</vt:lpstr>
      <vt:lpstr>  attribuite a:  trauma cranico e/o cervicale dist.vascolari cranio-cervicali dist.intracranici non vascolari uso/sospensione  di sostanze  infezione disturbi dell'omeostasi dist. cranio, collo, orecchi, naso, seni paranasali, denti, bocca e strutture facciali o craniche disturbo psichiatrico</vt:lpstr>
      <vt:lpstr>Classification</vt:lpstr>
      <vt:lpstr>Cefalea attribuita a trauma cranico e/o cervicale</vt:lpstr>
      <vt:lpstr>Cefalea attribuita a disturbi vascolari cranici o cervicali</vt:lpstr>
      <vt:lpstr>Cefalea attribuita a disturbi intracranici non vascolari</vt:lpstr>
      <vt:lpstr>Cefalea attribuita a infezione</vt:lpstr>
      <vt:lpstr>Cefalea attribuita a disturbi dell'omeostasi</vt:lpstr>
      <vt:lpstr>Cefalea o dolori facciali attribuiti a disturbi di cranio, collo, occhi, orecchie, naso, seni paranasali, denti, bocca o strutture facciali o craniche</vt:lpstr>
      <vt:lpstr>Cefalea attribuita  a disturbo psichiatrico</vt:lpstr>
      <vt:lpstr>Cefalee Primarie</vt:lpstr>
      <vt:lpstr>Cefalea Acuta</vt:lpstr>
      <vt:lpstr>Caratteristiche della Cefalea</vt:lpstr>
      <vt:lpstr>Diagnosi Differenziale</vt:lpstr>
      <vt:lpstr>SCENARI</vt:lpstr>
      <vt:lpstr>Non-sinister Secondary Headaches –  The most common </vt:lpstr>
      <vt:lpstr>SINISTER SECONDARY HEADACHES</vt:lpstr>
      <vt:lpstr>Diapositiva 20</vt:lpstr>
      <vt:lpstr>Diapositiva 21</vt:lpstr>
      <vt:lpstr> THUNDERCLAP HEADACHE</vt:lpstr>
      <vt:lpstr>RECENT AND PROGRESSIVE HEADACHES weeks to &lt; 3/12</vt:lpstr>
      <vt:lpstr>HEADACHES PRECIPITATED WITH ANY VALSALVA MANOUVRES</vt:lpstr>
      <vt:lpstr>HEADACHES CHANGING WITH POSTURE</vt:lpstr>
      <vt:lpstr>HEADACHES – NEW ONSET OVER AGE 50</vt:lpstr>
      <vt:lpstr>HEADACHES – A CHANGE IN CHARCTERISTIC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Cefalee</dc:title>
  <dc:creator>Andrea Zini</dc:creator>
  <cp:lastModifiedBy>g.angelopulos</cp:lastModifiedBy>
  <cp:revision>7</cp:revision>
  <dcterms:created xsi:type="dcterms:W3CDTF">2019-03-21T23:59:58Z</dcterms:created>
  <dcterms:modified xsi:type="dcterms:W3CDTF">2021-05-31T08:44:26Z</dcterms:modified>
</cp:coreProperties>
</file>